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496BD2-DC30-4830-84FB-DB184F3E188D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B8E7E1-E982-4740-BEF2-649365A6877D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000000"/>
                </a:solidFill>
              </a:rPr>
              <a:t>COVID-19 in </a:t>
            </a:r>
            <a:r>
              <a:rPr lang="sk-SK" sz="4800" dirty="0" err="1" smtClean="0">
                <a:solidFill>
                  <a:srgbClr val="000000"/>
                </a:solidFill>
              </a:rPr>
              <a:t>Europe</a:t>
            </a:r>
            <a:endParaRPr lang="sk-SK" sz="4800" dirty="0">
              <a:solidFill>
                <a:srgbClr val="0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000000"/>
                </a:solidFill>
              </a:rPr>
              <a:t>Nina Vidová, kvarta</a:t>
            </a:r>
            <a:endParaRPr lang="sk-SK" sz="2400" dirty="0">
              <a:solidFill>
                <a:srgbClr val="000000"/>
              </a:solidFill>
            </a:endParaRPr>
          </a:p>
        </p:txBody>
      </p:sp>
      <p:pic>
        <p:nvPicPr>
          <p:cNvPr id="24578" name="Picture 2" descr="COVID-19 (SARS-CoV-2) – Asia Pacific Society of Infection Contro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16632"/>
            <a:ext cx="3456384" cy="345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solidFill>
                  <a:srgbClr val="000000"/>
                </a:solidFill>
              </a:rPr>
              <a:t>Situation</a:t>
            </a:r>
            <a:r>
              <a:rPr lang="sk-SK" sz="5400" dirty="0" smtClean="0">
                <a:solidFill>
                  <a:srgbClr val="000000"/>
                </a:solidFill>
              </a:rPr>
              <a:t> in </a:t>
            </a:r>
            <a:r>
              <a:rPr lang="sk-SK" sz="5400" dirty="0" err="1" smtClean="0">
                <a:solidFill>
                  <a:srgbClr val="000000"/>
                </a:solidFill>
              </a:rPr>
              <a:t>Europe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As of 31 March 2020, </a:t>
            </a:r>
            <a:r>
              <a:rPr lang="en-US" sz="1400" dirty="0" smtClean="0">
                <a:solidFill>
                  <a:srgbClr val="CC0000"/>
                </a:solidFill>
              </a:rPr>
              <a:t>386 282 cases</a:t>
            </a:r>
            <a:r>
              <a:rPr lang="sk-SK" sz="1400" dirty="0" smtClean="0">
                <a:solidFill>
                  <a:srgbClr val="CC0000"/>
                </a:solidFill>
              </a:rPr>
              <a:t> </a:t>
            </a:r>
            <a:r>
              <a:rPr lang="sk-SK" sz="1400" dirty="0" smtClean="0">
                <a:solidFill>
                  <a:srgbClr val="000000"/>
                </a:solidFill>
              </a:rPr>
              <a:t>and</a:t>
            </a:r>
            <a:r>
              <a:rPr lang="en-US" sz="1400" dirty="0" smtClean="0">
                <a:solidFill>
                  <a:srgbClr val="000000"/>
                </a:solidFill>
              </a:rPr>
              <a:t> </a:t>
            </a:r>
            <a:r>
              <a:rPr lang="sk-SK" sz="1400" dirty="0" smtClean="0">
                <a:solidFill>
                  <a:srgbClr val="CC0000"/>
                </a:solidFill>
              </a:rPr>
              <a:t>26 110 </a:t>
            </a:r>
            <a:r>
              <a:rPr lang="sk-SK" sz="1400" dirty="0" err="1" smtClean="0">
                <a:solidFill>
                  <a:srgbClr val="CC0000"/>
                </a:solidFill>
              </a:rPr>
              <a:t>deaths</a:t>
            </a:r>
            <a:r>
              <a:rPr lang="sk-SK" sz="1400" dirty="0" smtClean="0">
                <a:solidFill>
                  <a:srgbClr val="CC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have been reported in the EU/EEA and the UK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Countries in Europe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have been affected by COVID-19, the disease caused by the </a:t>
            </a:r>
            <a:r>
              <a:rPr lang="en-US" sz="1400" dirty="0" err="1" smtClean="0">
                <a:solidFill>
                  <a:srgbClr val="000000"/>
                </a:solidFill>
              </a:rPr>
              <a:t>coronavirus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responsible for the 2019–20 pandemic first recorded in Wuhan, China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As of 17 March 2020, all countries within Europe had a confirmed case of COVID-19, with Montenegro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the last European country to 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report at least one case. In 18 countries, at 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least one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death has been reported</a:t>
            </a:r>
          </a:p>
          <a:p>
            <a:pPr>
              <a:spcBef>
                <a:spcPts val="0"/>
              </a:spcBef>
            </a:pP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Europe was considered the active centre of 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COVID-19 according to the World Health 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Organization as of 13 March 2020</a:t>
            </a: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sk-SK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sk-SK" sz="1400" dirty="0" err="1" smtClean="0">
                <a:solidFill>
                  <a:srgbClr val="000000"/>
                </a:solidFill>
              </a:rPr>
              <a:t>The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worst-affected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counties</a:t>
            </a:r>
            <a:r>
              <a:rPr lang="sk-SK" sz="1400" dirty="0" smtClean="0">
                <a:solidFill>
                  <a:srgbClr val="000000"/>
                </a:solidFill>
              </a:rPr>
              <a:t> in </a:t>
            </a:r>
            <a:r>
              <a:rPr lang="sk-SK" sz="1400" dirty="0" err="1" smtClean="0">
                <a:solidFill>
                  <a:srgbClr val="000000"/>
                </a:solidFill>
              </a:rPr>
              <a:t>Europe</a:t>
            </a:r>
            <a:r>
              <a:rPr lang="sk-SK" sz="1400" dirty="0" smtClean="0">
                <a:solidFill>
                  <a:srgbClr val="000000"/>
                </a:solidFill>
              </a:rPr>
              <a:t> are:</a:t>
            </a: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sk-SK" sz="1400" dirty="0" err="1" smtClean="0">
                <a:solidFill>
                  <a:srgbClr val="000000"/>
                </a:solidFill>
              </a:rPr>
              <a:t>Italy</a:t>
            </a:r>
            <a:r>
              <a:rPr lang="sk-SK" sz="1400" dirty="0" smtClean="0">
                <a:solidFill>
                  <a:srgbClr val="000000"/>
                </a:solidFill>
              </a:rPr>
              <a:t>, </a:t>
            </a:r>
            <a:r>
              <a:rPr lang="sk-SK" sz="1400" dirty="0" err="1" smtClean="0">
                <a:solidFill>
                  <a:srgbClr val="000000"/>
                </a:solidFill>
              </a:rPr>
              <a:t>Spain</a:t>
            </a:r>
            <a:r>
              <a:rPr lang="sk-SK" sz="1400" dirty="0" smtClean="0">
                <a:solidFill>
                  <a:srgbClr val="000000"/>
                </a:solidFill>
              </a:rPr>
              <a:t>, </a:t>
            </a:r>
            <a:r>
              <a:rPr lang="sk-SK" sz="1400" dirty="0" err="1" smtClean="0">
                <a:solidFill>
                  <a:srgbClr val="000000"/>
                </a:solidFill>
              </a:rPr>
              <a:t>Germany</a:t>
            </a:r>
            <a:r>
              <a:rPr lang="sk-SK" sz="1400" dirty="0" smtClean="0">
                <a:solidFill>
                  <a:srgbClr val="000000"/>
                </a:solidFill>
              </a:rPr>
              <a:t>, </a:t>
            </a:r>
            <a:r>
              <a:rPr lang="sk-SK" sz="1400" dirty="0" err="1" smtClean="0">
                <a:solidFill>
                  <a:srgbClr val="000000"/>
                </a:solidFill>
              </a:rPr>
              <a:t>France</a:t>
            </a:r>
            <a:r>
              <a:rPr lang="sk-SK" sz="1400" dirty="0" smtClean="0">
                <a:solidFill>
                  <a:srgbClr val="000000"/>
                </a:solidFill>
              </a:rPr>
              <a:t>, </a:t>
            </a:r>
            <a:r>
              <a:rPr lang="sk-SK" sz="1400" dirty="0" err="1" smtClean="0">
                <a:solidFill>
                  <a:srgbClr val="000000"/>
                </a:solidFill>
              </a:rPr>
              <a:t>United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Kingdom</a:t>
            </a:r>
            <a:r>
              <a:rPr lang="sk-SK" sz="1400" dirty="0" smtClean="0">
                <a:solidFill>
                  <a:srgbClr val="000000"/>
                </a:solidFill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sk-SK" sz="1400" dirty="0" smtClean="0">
                <a:solidFill>
                  <a:srgbClr val="000000"/>
                </a:solidFill>
              </a:rPr>
              <a:t>	</a:t>
            </a:r>
            <a:r>
              <a:rPr lang="sk-SK" sz="1400" dirty="0" err="1" smtClean="0">
                <a:solidFill>
                  <a:srgbClr val="000000"/>
                </a:solidFill>
              </a:rPr>
              <a:t>Switzerland</a:t>
            </a:r>
            <a:r>
              <a:rPr lang="sk-SK" sz="1400" dirty="0" smtClean="0">
                <a:solidFill>
                  <a:srgbClr val="000000"/>
                </a:solidFill>
              </a:rPr>
              <a:t> and </a:t>
            </a:r>
            <a:r>
              <a:rPr lang="sk-SK" sz="1400" dirty="0" err="1" smtClean="0">
                <a:solidFill>
                  <a:srgbClr val="000000"/>
                </a:solidFill>
              </a:rPr>
              <a:t>Belgium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Geographic distribution of COVID-19 in the EU/EEA and the UK, as of 31 March 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4358" y="3140968"/>
            <a:ext cx="4529642" cy="320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dirty="0" err="1" smtClean="0">
                <a:solidFill>
                  <a:srgbClr val="000000"/>
                </a:solidFill>
              </a:rPr>
              <a:t>Italy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sk-SK" sz="1400" dirty="0" err="1" smtClean="0">
                <a:solidFill>
                  <a:srgbClr val="000000"/>
                </a:solidFill>
              </a:rPr>
              <a:t>The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worst-affected</a:t>
            </a:r>
            <a:r>
              <a:rPr lang="sk-SK" sz="1400" dirty="0" smtClean="0">
                <a:solidFill>
                  <a:srgbClr val="000000"/>
                </a:solidFill>
              </a:rPr>
              <a:t> country </a:t>
            </a:r>
            <a:r>
              <a:rPr lang="sk-SK" sz="1400" dirty="0" err="1" smtClean="0">
                <a:solidFill>
                  <a:srgbClr val="000000"/>
                </a:solidFill>
              </a:rPr>
              <a:t>all</a:t>
            </a:r>
            <a:r>
              <a:rPr lang="sk-SK" sz="1400" dirty="0" smtClean="0">
                <a:solidFill>
                  <a:srgbClr val="000000"/>
                </a:solidFill>
              </a:rPr>
              <a:t> over </a:t>
            </a:r>
            <a:r>
              <a:rPr lang="sk-SK" sz="1400" dirty="0" err="1" smtClean="0">
                <a:solidFill>
                  <a:srgbClr val="000000"/>
                </a:solidFill>
              </a:rPr>
              <a:t>the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world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is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now</a:t>
            </a:r>
            <a:r>
              <a:rPr lang="sk-SK" sz="1400" dirty="0" smtClean="0">
                <a:solidFill>
                  <a:srgbClr val="000000"/>
                </a:solidFill>
              </a:rPr>
              <a:t> USA, </a:t>
            </a:r>
            <a:r>
              <a:rPr lang="sk-SK" sz="1400" dirty="0" err="1" smtClean="0">
                <a:solidFill>
                  <a:srgbClr val="000000"/>
                </a:solidFill>
              </a:rPr>
              <a:t>Italy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is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the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worst-affected</a:t>
            </a:r>
            <a:r>
              <a:rPr lang="sk-SK" sz="1400" dirty="0" smtClean="0">
                <a:solidFill>
                  <a:srgbClr val="000000"/>
                </a:solidFill>
              </a:rPr>
              <a:t> country in </a:t>
            </a:r>
            <a:r>
              <a:rPr lang="sk-SK" sz="1400" dirty="0" err="1" smtClean="0">
                <a:solidFill>
                  <a:srgbClr val="000000"/>
                </a:solidFill>
              </a:rPr>
              <a:t>Europe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smtClean="0">
                <a:solidFill>
                  <a:srgbClr val="000000"/>
                </a:solidFill>
              </a:rPr>
              <a:t>and </a:t>
            </a:r>
            <a:r>
              <a:rPr lang="sk-SK" sz="1400" dirty="0" err="1" smtClean="0">
                <a:solidFill>
                  <a:srgbClr val="000000"/>
                </a:solidFill>
              </a:rPr>
              <a:t>it</a:t>
            </a:r>
            <a:r>
              <a:rPr lang="en-US" sz="1400" dirty="0" smtClean="0">
                <a:solidFill>
                  <a:srgbClr val="000000"/>
                </a:solidFill>
              </a:rPr>
              <a:t>’s at the epicenter of Europe’s </a:t>
            </a:r>
            <a:r>
              <a:rPr lang="en-US" sz="1400" dirty="0" err="1" smtClean="0">
                <a:solidFill>
                  <a:srgbClr val="000000"/>
                </a:solidFill>
              </a:rPr>
              <a:t>coronavirus</a:t>
            </a:r>
            <a:r>
              <a:rPr lang="en-US" sz="1400" dirty="0" smtClean="0">
                <a:solidFill>
                  <a:srgbClr val="000000"/>
                </a:solidFill>
              </a:rPr>
              <a:t> outbreak with its entire 60 million population under lockdown and having to stay indoors</a:t>
            </a:r>
            <a:endParaRPr lang="sk-SK" sz="1400" dirty="0" smtClean="0">
              <a:solidFill>
                <a:srgbClr val="000000"/>
              </a:solidFill>
            </a:endParaRP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sk-SK" sz="1400" dirty="0" err="1" smtClean="0">
                <a:solidFill>
                  <a:srgbClr val="000000"/>
                </a:solidFill>
              </a:rPr>
              <a:t>It</a:t>
            </a:r>
            <a:r>
              <a:rPr lang="sk-SK" sz="1400" dirty="0" smtClean="0">
                <a:solidFill>
                  <a:srgbClr val="000000"/>
                </a:solidFill>
              </a:rPr>
              <a:t> has </a:t>
            </a:r>
            <a:r>
              <a:rPr lang="sk-SK" sz="1400" dirty="0" smtClean="0">
                <a:solidFill>
                  <a:srgbClr val="CC0000"/>
                </a:solidFill>
              </a:rPr>
              <a:t>101.739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confirmed</a:t>
            </a:r>
            <a:r>
              <a:rPr lang="sk-SK" sz="1400" dirty="0" smtClean="0">
                <a:solidFill>
                  <a:srgbClr val="000000"/>
                </a:solidFill>
              </a:rPr>
              <a:t> </a:t>
            </a:r>
            <a:r>
              <a:rPr lang="sk-SK" sz="1400" dirty="0" err="1" smtClean="0">
                <a:solidFill>
                  <a:srgbClr val="000000"/>
                </a:solidFill>
              </a:rPr>
              <a:t>cases</a:t>
            </a:r>
            <a:r>
              <a:rPr lang="sk-SK" sz="1400" dirty="0" smtClean="0">
                <a:solidFill>
                  <a:srgbClr val="000000"/>
                </a:solidFill>
              </a:rPr>
              <a:t> and </a:t>
            </a:r>
            <a:r>
              <a:rPr lang="sk-SK" sz="1400" dirty="0" smtClean="0">
                <a:solidFill>
                  <a:srgbClr val="CC0000"/>
                </a:solidFill>
              </a:rPr>
              <a:t>11.591</a:t>
            </a:r>
            <a:r>
              <a:rPr lang="en-US" sz="1400" dirty="0" smtClean="0">
                <a:solidFill>
                  <a:srgbClr val="CC0000"/>
                </a:solidFill>
              </a:rPr>
              <a:t> </a:t>
            </a:r>
            <a:r>
              <a:rPr lang="en-US" sz="1400" dirty="0" smtClean="0">
                <a:solidFill>
                  <a:srgbClr val="000000"/>
                </a:solidFill>
              </a:rPr>
              <a:t>deaths – which exceeds China's death toll, despite having fewer confirmed infections and a far smaller population</a:t>
            </a:r>
            <a:endParaRPr lang="sk-SK" sz="1400" dirty="0" smtClean="0">
              <a:solidFill>
                <a:srgbClr val="000000"/>
              </a:solidFill>
            </a:endParaRP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In the Northern province of Bergamo, the area hardest hit by the virus, the crematorium has started operating 24 hours a day. Funerals have been put on hold; churches are lined with coffins, as local morgues are full.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Residents describe Bergamo as a ghostly place where only ambulances and hearses are on the road at night</a:t>
            </a:r>
            <a:endParaRPr lang="sk-SK" sz="1400" dirty="0" smtClean="0">
              <a:solidFill>
                <a:srgbClr val="000000"/>
              </a:solidFill>
            </a:endParaRPr>
          </a:p>
          <a:p>
            <a:endParaRPr lang="sk-SK" sz="1400" dirty="0">
              <a:solidFill>
                <a:srgbClr val="000000"/>
              </a:solidFill>
            </a:endParaRPr>
          </a:p>
        </p:txBody>
      </p:sp>
      <p:pic>
        <p:nvPicPr>
          <p:cNvPr id="30722" name="Picture 2" descr="Italy faces mounting economic damage from coronavirus | Financi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49080"/>
            <a:ext cx="3672407" cy="2067041"/>
          </a:xfrm>
          <a:prstGeom prst="rect">
            <a:avLst/>
          </a:prstGeom>
          <a:noFill/>
        </p:spPr>
      </p:pic>
      <p:sp>
        <p:nvSpPr>
          <p:cNvPr id="30724" name="AutoShape 4" descr="File:Flag of Italy.sv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0726" name="AutoShape 6" descr="File:Flag of Italy.sv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0728" name="AutoShape 8" descr="File:Flag of Italy.sv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0732" name="AutoShape 12" descr="File:Flag of Italy.sv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34" name="Picture 14" descr="Italy National Flag - Don't Wait Buy Online - Immediate Dispat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16632"/>
            <a:ext cx="1534547" cy="959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Spain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The 2019–20 </a:t>
            </a:r>
            <a:r>
              <a:rPr lang="en-US" sz="1400" dirty="0" err="1" smtClean="0">
                <a:solidFill>
                  <a:srgbClr val="000000"/>
                </a:solidFill>
              </a:rPr>
              <a:t>coronavirus</a:t>
            </a:r>
            <a:r>
              <a:rPr lang="en-US" sz="1400" dirty="0" smtClean="0">
                <a:solidFill>
                  <a:srgbClr val="000000"/>
                </a:solidFill>
              </a:rPr>
              <a:t> pandemic was confirmed to have spread to Spain on 31 January 2020, when a German tourist tested positive for SARS-CoV-2 in La </a:t>
            </a:r>
            <a:r>
              <a:rPr lang="en-US" sz="1400" dirty="0" err="1" smtClean="0">
                <a:solidFill>
                  <a:srgbClr val="000000"/>
                </a:solidFill>
              </a:rPr>
              <a:t>Gomera</a:t>
            </a:r>
            <a:r>
              <a:rPr lang="en-US" sz="1400" dirty="0" smtClean="0">
                <a:solidFill>
                  <a:srgbClr val="000000"/>
                </a:solidFill>
              </a:rPr>
              <a:t>, Canary Islands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It has </a:t>
            </a:r>
            <a:r>
              <a:rPr lang="en-US" sz="1400" dirty="0" smtClean="0">
                <a:solidFill>
                  <a:srgbClr val="CC0000"/>
                </a:solidFill>
              </a:rPr>
              <a:t>87.956</a:t>
            </a:r>
            <a:r>
              <a:rPr lang="en-US" sz="1400" dirty="0" smtClean="0">
                <a:solidFill>
                  <a:srgbClr val="000000"/>
                </a:solidFill>
              </a:rPr>
              <a:t> confirmed cases and </a:t>
            </a:r>
            <a:r>
              <a:rPr lang="en-US" sz="1400" dirty="0" smtClean="0">
                <a:solidFill>
                  <a:srgbClr val="CC0000"/>
                </a:solidFill>
              </a:rPr>
              <a:t>7.716</a:t>
            </a:r>
            <a:r>
              <a:rPr lang="en-US" sz="1400" dirty="0" smtClean="0">
                <a:solidFill>
                  <a:srgbClr val="000000"/>
                </a:solidFill>
              </a:rPr>
              <a:t> deaths.</a:t>
            </a:r>
            <a:r>
              <a:rPr lang="en-US" sz="1400" dirty="0" smtClean="0"/>
              <a:t> </a:t>
            </a:r>
            <a:r>
              <a:rPr lang="en-US" sz="1400" dirty="0" smtClean="0">
                <a:solidFill>
                  <a:srgbClr val="000000"/>
                </a:solidFill>
              </a:rPr>
              <a:t>At least 5,231 </a:t>
            </a:r>
            <a:r>
              <a:rPr lang="en-US" sz="1400" dirty="0" err="1" smtClean="0">
                <a:solidFill>
                  <a:srgbClr val="000000"/>
                </a:solidFill>
              </a:rPr>
              <a:t>hospitalised</a:t>
            </a:r>
            <a:r>
              <a:rPr lang="en-US" sz="1400" dirty="0" smtClean="0">
                <a:solidFill>
                  <a:srgbClr val="000000"/>
                </a:solidFill>
              </a:rPr>
              <a:t> people are in intensive care</a:t>
            </a:r>
          </a:p>
          <a:p>
            <a:pPr>
              <a:buNone/>
            </a:pP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Tuesday saw a rise in the number of deaths recorded in the last 24 hours – 849. It marked a new record in the highest number of daily deaths and also a grim milestone of over 8,000 deaths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endParaRPr lang="sk-SK" sz="1400" dirty="0">
              <a:solidFill>
                <a:srgbClr val="000000"/>
              </a:solidFill>
            </a:endParaRPr>
          </a:p>
        </p:txBody>
      </p:sp>
      <p:pic>
        <p:nvPicPr>
          <p:cNvPr id="28674" name="Picture 2" descr="Flag of Spain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16632"/>
            <a:ext cx="1492896" cy="995264"/>
          </a:xfrm>
          <a:prstGeom prst="rect">
            <a:avLst/>
          </a:prstGeom>
          <a:noFill/>
        </p:spPr>
      </p:pic>
      <p:sp>
        <p:nvSpPr>
          <p:cNvPr id="28676" name="AutoShape 4" descr="https://www.thelocal.es/userdata/images/1585648069_curvastatus-4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8678" name="AutoShape 6" descr="https://www.thelocal.es/userdata/images/1585648069_curvastatus-4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8680" name="AutoShape 8" descr="https://www.thelocal.es/userdata/images/1585648069_curvastatus-4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717032"/>
            <a:ext cx="3830191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Germany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1400" dirty="0" smtClean="0">
                <a:solidFill>
                  <a:srgbClr val="000000"/>
                </a:solidFill>
              </a:rPr>
              <a:t>It has </a:t>
            </a:r>
            <a:r>
              <a:rPr lang="en-US" sz="1400" dirty="0" smtClean="0">
                <a:solidFill>
                  <a:srgbClr val="CC0000"/>
                </a:solidFill>
              </a:rPr>
              <a:t>67,051 </a:t>
            </a:r>
            <a:r>
              <a:rPr lang="en-US" sz="1400" dirty="0" smtClean="0">
                <a:solidFill>
                  <a:srgbClr val="000000"/>
                </a:solidFill>
              </a:rPr>
              <a:t>confirmed cases and </a:t>
            </a:r>
            <a:r>
              <a:rPr lang="en-US" sz="1400" dirty="0" smtClean="0">
                <a:solidFill>
                  <a:srgbClr val="CC0000"/>
                </a:solidFill>
              </a:rPr>
              <a:t>650</a:t>
            </a:r>
            <a:r>
              <a:rPr lang="en-US" sz="1400" dirty="0" smtClean="0">
                <a:solidFill>
                  <a:srgbClr val="000000"/>
                </a:solidFill>
              </a:rPr>
              <a:t> deaths, which is a surprisingly small figure compared to the number of confirmed cases. In mathematical terms, this is a lethality rate of around 0.8%, significantly smaller than in many other countries including Italy and Spain, both of which are grappling with rates around 10%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According to Christian </a:t>
            </a:r>
            <a:r>
              <a:rPr lang="en-US" sz="1400" dirty="0" err="1" smtClean="0">
                <a:solidFill>
                  <a:srgbClr val="000000"/>
                </a:solidFill>
              </a:rPr>
              <a:t>Drosten</a:t>
            </a:r>
            <a:r>
              <a:rPr lang="en-US" sz="1400" dirty="0" smtClean="0">
                <a:solidFill>
                  <a:srgbClr val="000000"/>
                </a:solidFill>
              </a:rPr>
              <a:t>, Germany's leading </a:t>
            </a:r>
            <a:r>
              <a:rPr lang="en-US" sz="1400" dirty="0" err="1" smtClean="0">
                <a:solidFill>
                  <a:srgbClr val="000000"/>
                </a:solidFill>
              </a:rPr>
              <a:t>coronavirus</a:t>
            </a:r>
            <a:r>
              <a:rPr lang="en-US" sz="1400" dirty="0" smtClean="0">
                <a:solidFill>
                  <a:srgbClr val="000000"/>
                </a:solidFill>
              </a:rPr>
              <a:t> expert and a government adviser, the high number of tests carried out in the country may provide a possible explanation for the comparatively low death rate</a:t>
            </a:r>
          </a:p>
          <a:p>
            <a:endParaRPr lang="sk-SK" sz="1400" dirty="0">
              <a:solidFill>
                <a:srgbClr val="000000"/>
              </a:solidFill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294094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Flag of Germany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16632"/>
            <a:ext cx="1628461" cy="977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France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It has </a:t>
            </a:r>
            <a:r>
              <a:rPr lang="en-US" sz="1400" dirty="0" smtClean="0">
                <a:solidFill>
                  <a:srgbClr val="CC0000"/>
                </a:solidFill>
              </a:rPr>
              <a:t>45,232</a:t>
            </a:r>
            <a:r>
              <a:rPr lang="en-US" sz="1400" dirty="0" smtClean="0">
                <a:solidFill>
                  <a:srgbClr val="000000"/>
                </a:solidFill>
              </a:rPr>
              <a:t> confirmed case and </a:t>
            </a:r>
            <a:r>
              <a:rPr lang="en-US" sz="1400" smtClean="0">
                <a:solidFill>
                  <a:srgbClr val="CC0000"/>
                </a:solidFill>
              </a:rPr>
              <a:t>3,024</a:t>
            </a:r>
            <a:r>
              <a:rPr lang="en-US" sz="1400" smtClean="0">
                <a:solidFill>
                  <a:srgbClr val="000000"/>
                </a:solidFill>
              </a:rPr>
              <a:t> deaths</a:t>
            </a:r>
            <a:endParaRPr lang="en-US" sz="1400" dirty="0" smtClean="0">
              <a:solidFill>
                <a:srgbClr val="000000"/>
              </a:solidFill>
            </a:endParaRP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The 2019–20 </a:t>
            </a:r>
            <a:r>
              <a:rPr lang="en-US" sz="1400" dirty="0" err="1" smtClean="0">
                <a:solidFill>
                  <a:srgbClr val="000000"/>
                </a:solidFill>
              </a:rPr>
              <a:t>coronavirus</a:t>
            </a:r>
            <a:r>
              <a:rPr lang="en-US" sz="1400" dirty="0" smtClean="0">
                <a:solidFill>
                  <a:srgbClr val="000000"/>
                </a:solidFill>
              </a:rPr>
              <a:t> pandemic was confirmed to have spread to France on 24 January 2020, when the first COVID-19 case in Europe and France was confirmed in Bordeaux. It involved a 48-year-old French citizen who arrived in France from China. Two more cases were confirmed by the end of the day; all of the individuals had recently returned from China. A Chinese tourist was admitted to a hospital in Paris on 28 January and died on 14 February, marking the first death from COVID-19 outside of Asia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France reported  on 31</a:t>
            </a:r>
            <a:r>
              <a:rPr lang="en-US" sz="1400" baseline="30000" dirty="0" smtClean="0">
                <a:solidFill>
                  <a:srgbClr val="000000"/>
                </a:solidFill>
              </a:rPr>
              <a:t>st</a:t>
            </a:r>
            <a:r>
              <a:rPr lang="en-US" sz="1400" dirty="0" smtClean="0">
                <a:solidFill>
                  <a:srgbClr val="000000"/>
                </a:solidFill>
              </a:rPr>
              <a:t> March 418 deaths in one day, its highest one-day death toll yet</a:t>
            </a:r>
            <a:endParaRPr lang="sk-SK" sz="1400" dirty="0">
              <a:solidFill>
                <a:srgbClr val="000000"/>
              </a:solidFill>
            </a:endParaRPr>
          </a:p>
        </p:txBody>
      </p:sp>
      <p:pic>
        <p:nvPicPr>
          <p:cNvPr id="29698" name="Picture 2" descr="Flag of France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6632"/>
            <a:ext cx="1404156" cy="936104"/>
          </a:xfrm>
          <a:prstGeom prst="rect">
            <a:avLst/>
          </a:prstGeom>
          <a:noFill/>
        </p:spPr>
      </p:pic>
      <p:pic>
        <p:nvPicPr>
          <p:cNvPr id="29700" name="Picture 4" descr="France unlikely 'to escape' coronavirus epidemic st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77072"/>
            <a:ext cx="3384376" cy="2198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000000"/>
                </a:solidFill>
              </a:rPr>
              <a:t>Thank </a:t>
            </a:r>
            <a:r>
              <a:rPr lang="sk-SK" sz="5400" dirty="0" smtClean="0">
                <a:solidFill>
                  <a:srgbClr val="000000"/>
                </a:solidFill>
              </a:rPr>
              <a:t>Y</a:t>
            </a:r>
            <a:r>
              <a:rPr lang="en-US" sz="5400" dirty="0" err="1" smtClean="0">
                <a:solidFill>
                  <a:srgbClr val="000000"/>
                </a:solidFill>
              </a:rPr>
              <a:t>ou</a:t>
            </a:r>
            <a:r>
              <a:rPr lang="en-US" sz="5400" dirty="0" smtClean="0">
                <a:solidFill>
                  <a:srgbClr val="000000"/>
                </a:solidFill>
              </a:rPr>
              <a:t> for </a:t>
            </a:r>
            <a:r>
              <a:rPr lang="sk-SK" sz="5400" dirty="0" smtClean="0">
                <a:solidFill>
                  <a:srgbClr val="000000"/>
                </a:solidFill>
              </a:rPr>
              <a:t>Y</a:t>
            </a:r>
            <a:r>
              <a:rPr lang="en-US" sz="5400" dirty="0" smtClean="0">
                <a:solidFill>
                  <a:srgbClr val="000000"/>
                </a:solidFill>
              </a:rPr>
              <a:t>our </a:t>
            </a:r>
            <a:r>
              <a:rPr lang="sk-SK" sz="5400" dirty="0" smtClean="0">
                <a:solidFill>
                  <a:srgbClr val="000000"/>
                </a:solidFill>
              </a:rPr>
              <a:t>A</a:t>
            </a:r>
            <a:r>
              <a:rPr lang="en-US" sz="5400" dirty="0" err="1" smtClean="0">
                <a:solidFill>
                  <a:srgbClr val="000000"/>
                </a:solidFill>
              </a:rPr>
              <a:t>ttention</a:t>
            </a:r>
            <a:endParaRPr lang="sk-SK" sz="5400" dirty="0">
              <a:solidFill>
                <a:srgbClr val="000000"/>
              </a:solidFill>
            </a:endParaRPr>
          </a:p>
        </p:txBody>
      </p:sp>
      <p:sp>
        <p:nvSpPr>
          <p:cNvPr id="31746" name="AutoShape 2" descr="Cid GIFs - Get the best GIF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48" name="AutoShape 4" descr="Cid GIFs - Get the best GIF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1752" name="Picture 8" descr="China: Govt eases medical insurance policies for patients with ne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5112568" cy="28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Vlastná 16">
      <a:dk1>
        <a:srgbClr val="A6A6A6"/>
      </a:dk1>
      <a:lt1>
        <a:sysClr val="window" lastClr="FFFFFF"/>
      </a:lt1>
      <a:dk2>
        <a:srgbClr val="6F6F6F"/>
      </a:dk2>
      <a:lt2>
        <a:srgbClr val="DEDEDE"/>
      </a:lt2>
      <a:accent1>
        <a:srgbClr val="C2DFE4"/>
      </a:accent1>
      <a:accent2>
        <a:srgbClr val="204349"/>
      </a:accent2>
      <a:accent3>
        <a:srgbClr val="A3CFD7"/>
      </a:accent3>
      <a:accent4>
        <a:srgbClr val="428A98"/>
      </a:accent4>
      <a:accent5>
        <a:srgbClr val="FDCD8D"/>
      </a:accent5>
      <a:accent6>
        <a:srgbClr val="F7BD1B"/>
      </a:accent6>
      <a:hlink>
        <a:srgbClr val="204349"/>
      </a:hlink>
      <a:folHlink>
        <a:srgbClr val="C2A874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</TotalTime>
  <Words>179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Počiatok</vt:lpstr>
      <vt:lpstr>COVID-19 in Europe</vt:lpstr>
      <vt:lpstr>Situation in Europe</vt:lpstr>
      <vt:lpstr>Italy</vt:lpstr>
      <vt:lpstr>Spain</vt:lpstr>
      <vt:lpstr>Germany</vt:lpstr>
      <vt:lpstr>France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in Europe</dc:title>
  <dc:creator>pocitadlo</dc:creator>
  <cp:lastModifiedBy>Ingrid's Laptop</cp:lastModifiedBy>
  <cp:revision>19</cp:revision>
  <dcterms:created xsi:type="dcterms:W3CDTF">2020-03-31T16:19:41Z</dcterms:created>
  <dcterms:modified xsi:type="dcterms:W3CDTF">2020-04-01T07:28:23Z</dcterms:modified>
</cp:coreProperties>
</file>