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7496BD2-DC30-4830-84FB-DB184F3E188D}" type="datetimeFigureOut">
              <a:rPr lang="sk-SK" smtClean="0"/>
              <a:t>1. 4. 2020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C5B8E7E1-E982-4740-BEF2-649365A6877D}" type="slidenum">
              <a:rPr lang="sk-SK" smtClean="0"/>
              <a:t>‹#›</a:t>
            </a:fld>
            <a:endParaRPr lang="sk-SK"/>
          </a:p>
        </p:txBody>
      </p:sp>
      <p:sp>
        <p:nvSpPr>
          <p:cNvPr id="21" name="Obdĺžni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ĺžni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ĺžni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ĺžni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96BD2-DC30-4830-84FB-DB184F3E188D}" type="datetimeFigureOut">
              <a:rPr lang="sk-SK" smtClean="0"/>
              <a:t>1. 4. 2020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E7E1-E982-4740-BEF2-649365A6877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96BD2-DC30-4830-84FB-DB184F3E188D}" type="datetimeFigureOut">
              <a:rPr lang="sk-SK" smtClean="0"/>
              <a:t>1. 4. 2020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E7E1-E982-4740-BEF2-649365A6877D}" type="slidenum">
              <a:rPr lang="sk-SK" smtClean="0"/>
              <a:t>‹#›</a:t>
            </a:fld>
            <a:endParaRPr lang="sk-SK"/>
          </a:p>
        </p:txBody>
      </p:sp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uho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96BD2-DC30-4830-84FB-DB184F3E188D}" type="datetimeFigureOut">
              <a:rPr lang="sk-SK" smtClean="0"/>
              <a:t>1. 4. 2020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E7E1-E982-4740-BEF2-649365A6877D}" type="slidenum">
              <a:rPr lang="sk-SK" smtClean="0"/>
              <a:t>‹#›</a:t>
            </a:fld>
            <a:endParaRPr lang="sk-SK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7496BD2-DC30-4830-84FB-DB184F3E188D}" type="datetimeFigureOut">
              <a:rPr lang="sk-SK" smtClean="0"/>
              <a:t>1. 4. 2020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C5B8E7E1-E982-4740-BEF2-649365A6877D}" type="slidenum">
              <a:rPr lang="sk-SK" smtClean="0"/>
              <a:t>‹#›</a:t>
            </a:fld>
            <a:endParaRPr lang="sk-SK"/>
          </a:p>
        </p:txBody>
      </p:sp>
      <p:sp>
        <p:nvSpPr>
          <p:cNvPr id="7" name="Obdĺžni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96BD2-DC30-4830-84FB-DB184F3E188D}" type="datetimeFigureOut">
              <a:rPr lang="sk-SK" smtClean="0"/>
              <a:t>1. 4. 2020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E7E1-E982-4740-BEF2-649365A6877D}" type="slidenum">
              <a:rPr lang="sk-SK" smtClean="0"/>
              <a:t>‹#›</a:t>
            </a:fld>
            <a:endParaRPr lang="sk-SK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96BD2-DC30-4830-84FB-DB184F3E188D}" type="datetimeFigureOut">
              <a:rPr lang="sk-SK" smtClean="0"/>
              <a:t>1. 4. 2020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E7E1-E982-4740-BEF2-649365A6877D}" type="slidenum">
              <a:rPr lang="sk-SK" smtClean="0"/>
              <a:t>‹#›</a:t>
            </a:fld>
            <a:endParaRPr lang="sk-SK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96BD2-DC30-4830-84FB-DB184F3E188D}" type="datetimeFigureOut">
              <a:rPr lang="sk-SK" smtClean="0"/>
              <a:t>1. 4. 2020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E7E1-E982-4740-BEF2-649365A6877D}" type="slidenum">
              <a:rPr lang="sk-SK" smtClean="0"/>
              <a:t>‹#›</a:t>
            </a:fld>
            <a:endParaRPr lang="sk-SK"/>
          </a:p>
        </p:txBody>
      </p:sp>
      <p:sp>
        <p:nvSpPr>
          <p:cNvPr id="6" name="Rovnoramenný trojuho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96BD2-DC30-4830-84FB-DB184F3E188D}" type="datetimeFigureOut">
              <a:rPr lang="sk-SK" smtClean="0"/>
              <a:t>1. 4. 2020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E7E1-E982-4740-BEF2-649365A6877D}" type="slidenum">
              <a:rPr lang="sk-SK" smtClean="0"/>
              <a:t>‹#›</a:t>
            </a:fld>
            <a:endParaRPr lang="sk-SK"/>
          </a:p>
        </p:txBody>
      </p:sp>
      <p:sp>
        <p:nvSpPr>
          <p:cNvPr id="5" name="Rovná spojnic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uho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96BD2-DC30-4830-84FB-DB184F3E188D}" type="datetimeFigureOut">
              <a:rPr lang="sk-SK" smtClean="0"/>
              <a:t>1. 4. 2020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E7E1-E982-4740-BEF2-649365A6877D}" type="slidenum">
              <a:rPr lang="sk-SK" smtClean="0"/>
              <a:t>‹#›</a:t>
            </a:fld>
            <a:endParaRPr lang="sk-SK"/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á spojnic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uho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obsahu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96BD2-DC30-4830-84FB-DB184F3E188D}" type="datetimeFigureOut">
              <a:rPr lang="sk-SK" smtClean="0"/>
              <a:t>1. 4. 2020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E7E1-E982-4740-BEF2-649365A6877D}" type="slidenum">
              <a:rPr lang="sk-SK" smtClean="0"/>
              <a:t>‹#›</a:t>
            </a:fld>
            <a:endParaRPr lang="sk-SK"/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uho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7496BD2-DC30-4830-84FB-DB184F3E188D}" type="datetimeFigureOut">
              <a:rPr lang="sk-SK" smtClean="0"/>
              <a:t>1. 4. 2020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5B8E7E1-E982-4740-BEF2-649365A6877D}" type="slidenum">
              <a:rPr lang="sk-SK" smtClean="0"/>
              <a:t>‹#›</a:t>
            </a:fld>
            <a:endParaRPr lang="sk-SK"/>
          </a:p>
        </p:txBody>
      </p:sp>
      <p:sp>
        <p:nvSpPr>
          <p:cNvPr id="28" name="Rovná spojnic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Rovná spojnic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uho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4800" dirty="0" smtClean="0">
                <a:solidFill>
                  <a:srgbClr val="000000"/>
                </a:solidFill>
              </a:rPr>
              <a:t>COVID-19 in </a:t>
            </a:r>
            <a:r>
              <a:rPr lang="sk-SK" sz="4800" dirty="0" err="1" smtClean="0">
                <a:solidFill>
                  <a:srgbClr val="000000"/>
                </a:solidFill>
              </a:rPr>
              <a:t>Europe</a:t>
            </a:r>
            <a:endParaRPr lang="sk-SK" sz="4800" dirty="0">
              <a:solidFill>
                <a:srgbClr val="0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>
                <a:solidFill>
                  <a:srgbClr val="000000"/>
                </a:solidFill>
              </a:rPr>
              <a:t>Nina Vidová, kvarta</a:t>
            </a:r>
            <a:endParaRPr lang="sk-SK" sz="2400" dirty="0">
              <a:solidFill>
                <a:srgbClr val="000000"/>
              </a:solidFill>
            </a:endParaRPr>
          </a:p>
        </p:txBody>
      </p:sp>
      <p:pic>
        <p:nvPicPr>
          <p:cNvPr id="24578" name="Picture 2" descr="COVID-19 (SARS-CoV-2) – Asia Pacific Society of Infection Control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116632"/>
            <a:ext cx="3456384" cy="34563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5400" dirty="0" err="1" smtClean="0">
                <a:solidFill>
                  <a:srgbClr val="000000"/>
                </a:solidFill>
              </a:rPr>
              <a:t>Situation</a:t>
            </a:r>
            <a:r>
              <a:rPr lang="sk-SK" sz="5400" dirty="0" smtClean="0">
                <a:solidFill>
                  <a:srgbClr val="000000"/>
                </a:solidFill>
              </a:rPr>
              <a:t> in </a:t>
            </a:r>
            <a:r>
              <a:rPr lang="sk-SK" sz="5400" dirty="0" err="1" smtClean="0">
                <a:solidFill>
                  <a:srgbClr val="000000"/>
                </a:solidFill>
              </a:rPr>
              <a:t>Europe</a:t>
            </a:r>
            <a:endParaRPr lang="sk-SK" sz="5400" dirty="0">
              <a:solidFill>
                <a:srgbClr val="000000"/>
              </a:solidFill>
            </a:endParaRP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endParaRPr lang="sk-SK" sz="1400" dirty="0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r>
              <a:rPr lang="en-US" sz="1400" dirty="0" smtClean="0">
                <a:solidFill>
                  <a:srgbClr val="000000"/>
                </a:solidFill>
              </a:rPr>
              <a:t>As of 31 March 2020, </a:t>
            </a:r>
            <a:r>
              <a:rPr lang="en-US" sz="1400" dirty="0" smtClean="0">
                <a:solidFill>
                  <a:srgbClr val="CC0000"/>
                </a:solidFill>
              </a:rPr>
              <a:t>386 282 cases</a:t>
            </a:r>
            <a:r>
              <a:rPr lang="sk-SK" sz="1400" dirty="0" smtClean="0">
                <a:solidFill>
                  <a:srgbClr val="CC0000"/>
                </a:solidFill>
              </a:rPr>
              <a:t> </a:t>
            </a:r>
            <a:r>
              <a:rPr lang="sk-SK" sz="1400" dirty="0" smtClean="0">
                <a:solidFill>
                  <a:srgbClr val="000000"/>
                </a:solidFill>
              </a:rPr>
              <a:t>and</a:t>
            </a:r>
            <a:r>
              <a:rPr lang="en-US" sz="1400" dirty="0" smtClean="0">
                <a:solidFill>
                  <a:srgbClr val="000000"/>
                </a:solidFill>
              </a:rPr>
              <a:t> </a:t>
            </a:r>
            <a:r>
              <a:rPr lang="sk-SK" sz="1400" dirty="0" smtClean="0">
                <a:solidFill>
                  <a:srgbClr val="CC0000"/>
                </a:solidFill>
              </a:rPr>
              <a:t>26 110 </a:t>
            </a:r>
            <a:r>
              <a:rPr lang="sk-SK" sz="1400" dirty="0" err="1" smtClean="0">
                <a:solidFill>
                  <a:srgbClr val="CC0000"/>
                </a:solidFill>
              </a:rPr>
              <a:t>deaths</a:t>
            </a:r>
            <a:r>
              <a:rPr lang="sk-SK" sz="1400" dirty="0" smtClean="0">
                <a:solidFill>
                  <a:srgbClr val="CC0000"/>
                </a:solidFill>
              </a:rPr>
              <a:t> </a:t>
            </a:r>
            <a:r>
              <a:rPr lang="en-US" sz="1400" dirty="0" smtClean="0">
                <a:solidFill>
                  <a:srgbClr val="000000"/>
                </a:solidFill>
              </a:rPr>
              <a:t>have been reported in the EU/EEA and the UK</a:t>
            </a:r>
            <a:endParaRPr lang="sk-SK" sz="1400" dirty="0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endParaRPr lang="sk-SK" sz="1400" dirty="0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r>
              <a:rPr lang="en-US" sz="1400" dirty="0" smtClean="0">
                <a:solidFill>
                  <a:srgbClr val="000000"/>
                </a:solidFill>
              </a:rPr>
              <a:t>Countries in Europe</a:t>
            </a:r>
            <a:r>
              <a:rPr lang="sk-SK" sz="1400" dirty="0" smtClean="0">
                <a:solidFill>
                  <a:srgbClr val="000000"/>
                </a:solidFill>
              </a:rPr>
              <a:t> </a:t>
            </a:r>
            <a:r>
              <a:rPr lang="en-US" sz="1400" dirty="0" smtClean="0">
                <a:solidFill>
                  <a:srgbClr val="000000"/>
                </a:solidFill>
              </a:rPr>
              <a:t>have been affected by COVID-19, the disease caused by the </a:t>
            </a:r>
            <a:r>
              <a:rPr lang="en-US" sz="1400" dirty="0" err="1" smtClean="0">
                <a:solidFill>
                  <a:srgbClr val="000000"/>
                </a:solidFill>
              </a:rPr>
              <a:t>coronavirus</a:t>
            </a:r>
            <a:r>
              <a:rPr lang="sk-SK" sz="1400" dirty="0" smtClean="0">
                <a:solidFill>
                  <a:srgbClr val="000000"/>
                </a:solidFill>
              </a:rPr>
              <a:t> </a:t>
            </a:r>
            <a:r>
              <a:rPr lang="en-US" sz="1400" dirty="0" smtClean="0">
                <a:solidFill>
                  <a:srgbClr val="000000"/>
                </a:solidFill>
              </a:rPr>
              <a:t>responsible for the 2019–20 pandemic first recorded in Wuhan, China</a:t>
            </a:r>
            <a:endParaRPr lang="sk-SK" sz="1400" dirty="0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endParaRPr lang="sk-SK" sz="1400" dirty="0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r>
              <a:rPr lang="en-US" sz="1400" dirty="0" smtClean="0">
                <a:solidFill>
                  <a:srgbClr val="000000"/>
                </a:solidFill>
              </a:rPr>
              <a:t>As of 17 March 2020, all countries within Europe had a confirmed case of COVID-19, with Montenegro</a:t>
            </a:r>
            <a:r>
              <a:rPr lang="sk-SK" sz="1400" dirty="0" smtClean="0">
                <a:solidFill>
                  <a:srgbClr val="000000"/>
                </a:solidFill>
              </a:rPr>
              <a:t> </a:t>
            </a:r>
            <a:r>
              <a:rPr lang="en-US" sz="1400" dirty="0" smtClean="0">
                <a:solidFill>
                  <a:srgbClr val="000000"/>
                </a:solidFill>
              </a:rPr>
              <a:t>the last European country to </a:t>
            </a:r>
            <a:endParaRPr lang="sk-SK" sz="1400" dirty="0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sk-SK" sz="1400" dirty="0" smtClean="0">
                <a:solidFill>
                  <a:srgbClr val="000000"/>
                </a:solidFill>
              </a:rPr>
              <a:t>	</a:t>
            </a:r>
            <a:r>
              <a:rPr lang="en-US" sz="1400" dirty="0" smtClean="0">
                <a:solidFill>
                  <a:srgbClr val="000000"/>
                </a:solidFill>
              </a:rPr>
              <a:t>report at least one case. In 18 countries, at </a:t>
            </a:r>
            <a:endParaRPr lang="sk-SK" sz="1400" dirty="0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sk-SK" sz="1400" dirty="0" smtClean="0">
                <a:solidFill>
                  <a:srgbClr val="000000"/>
                </a:solidFill>
              </a:rPr>
              <a:t>	</a:t>
            </a:r>
            <a:r>
              <a:rPr lang="en-US" sz="1400" dirty="0" smtClean="0">
                <a:solidFill>
                  <a:srgbClr val="000000"/>
                </a:solidFill>
              </a:rPr>
              <a:t>least one</a:t>
            </a:r>
            <a:r>
              <a:rPr lang="sk-SK" sz="1400" dirty="0" smtClean="0">
                <a:solidFill>
                  <a:srgbClr val="000000"/>
                </a:solidFill>
              </a:rPr>
              <a:t> </a:t>
            </a:r>
            <a:r>
              <a:rPr lang="en-US" sz="1400" dirty="0" smtClean="0">
                <a:solidFill>
                  <a:srgbClr val="000000"/>
                </a:solidFill>
              </a:rPr>
              <a:t>death has been reported</a:t>
            </a:r>
          </a:p>
          <a:p>
            <a:pPr>
              <a:spcBef>
                <a:spcPts val="0"/>
              </a:spcBef>
            </a:pPr>
            <a:endParaRPr lang="sk-SK" sz="1400" dirty="0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r>
              <a:rPr lang="en-US" sz="1400" dirty="0" smtClean="0">
                <a:solidFill>
                  <a:srgbClr val="000000"/>
                </a:solidFill>
              </a:rPr>
              <a:t>Europe was considered the active centre of </a:t>
            </a:r>
            <a:endParaRPr lang="sk-SK" sz="1400" dirty="0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sk-SK" sz="1400" dirty="0" smtClean="0">
                <a:solidFill>
                  <a:srgbClr val="000000"/>
                </a:solidFill>
              </a:rPr>
              <a:t>	</a:t>
            </a:r>
            <a:r>
              <a:rPr lang="en-US" sz="1400" dirty="0" smtClean="0">
                <a:solidFill>
                  <a:srgbClr val="000000"/>
                </a:solidFill>
              </a:rPr>
              <a:t>COVID-19 according to the World Health </a:t>
            </a:r>
            <a:endParaRPr lang="sk-SK" sz="1400" dirty="0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sk-SK" sz="1400" dirty="0" smtClean="0">
                <a:solidFill>
                  <a:srgbClr val="000000"/>
                </a:solidFill>
              </a:rPr>
              <a:t>	</a:t>
            </a:r>
            <a:r>
              <a:rPr lang="en-US" sz="1400" dirty="0" smtClean="0">
                <a:solidFill>
                  <a:srgbClr val="000000"/>
                </a:solidFill>
              </a:rPr>
              <a:t>Organization as of 13 March 2020</a:t>
            </a:r>
            <a:endParaRPr lang="sk-SK" sz="1400" dirty="0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endParaRPr lang="sk-SK" sz="1400" dirty="0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r>
              <a:rPr lang="sk-SK" sz="1400" dirty="0" err="1" smtClean="0">
                <a:solidFill>
                  <a:srgbClr val="000000"/>
                </a:solidFill>
              </a:rPr>
              <a:t>The</a:t>
            </a:r>
            <a:r>
              <a:rPr lang="sk-SK" sz="1400" dirty="0" smtClean="0">
                <a:solidFill>
                  <a:srgbClr val="000000"/>
                </a:solidFill>
              </a:rPr>
              <a:t> </a:t>
            </a:r>
            <a:r>
              <a:rPr lang="sk-SK" sz="1400" dirty="0" err="1" smtClean="0">
                <a:solidFill>
                  <a:srgbClr val="000000"/>
                </a:solidFill>
              </a:rPr>
              <a:t>worst-affected</a:t>
            </a:r>
            <a:r>
              <a:rPr lang="sk-SK" sz="1400" dirty="0" smtClean="0">
                <a:solidFill>
                  <a:srgbClr val="000000"/>
                </a:solidFill>
              </a:rPr>
              <a:t> </a:t>
            </a:r>
            <a:r>
              <a:rPr lang="sk-SK" sz="1400" dirty="0" err="1" smtClean="0">
                <a:solidFill>
                  <a:srgbClr val="000000"/>
                </a:solidFill>
              </a:rPr>
              <a:t>counties</a:t>
            </a:r>
            <a:r>
              <a:rPr lang="sk-SK" sz="1400" dirty="0" smtClean="0">
                <a:solidFill>
                  <a:srgbClr val="000000"/>
                </a:solidFill>
              </a:rPr>
              <a:t> in </a:t>
            </a:r>
            <a:r>
              <a:rPr lang="sk-SK" sz="1400" dirty="0" err="1" smtClean="0">
                <a:solidFill>
                  <a:srgbClr val="000000"/>
                </a:solidFill>
              </a:rPr>
              <a:t>Europe</a:t>
            </a:r>
            <a:r>
              <a:rPr lang="sk-SK" sz="1400" dirty="0" smtClean="0">
                <a:solidFill>
                  <a:srgbClr val="000000"/>
                </a:solidFill>
              </a:rPr>
              <a:t> are:</a:t>
            </a:r>
          </a:p>
          <a:p>
            <a:pPr>
              <a:spcBef>
                <a:spcPts val="0"/>
              </a:spcBef>
              <a:buNone/>
            </a:pPr>
            <a:r>
              <a:rPr lang="sk-SK" sz="1400" dirty="0" smtClean="0">
                <a:solidFill>
                  <a:srgbClr val="000000"/>
                </a:solidFill>
              </a:rPr>
              <a:t>	</a:t>
            </a:r>
            <a:r>
              <a:rPr lang="sk-SK" sz="1400" dirty="0" err="1" smtClean="0">
                <a:solidFill>
                  <a:srgbClr val="000000"/>
                </a:solidFill>
              </a:rPr>
              <a:t>Italy</a:t>
            </a:r>
            <a:r>
              <a:rPr lang="sk-SK" sz="1400" dirty="0" smtClean="0">
                <a:solidFill>
                  <a:srgbClr val="000000"/>
                </a:solidFill>
              </a:rPr>
              <a:t>, </a:t>
            </a:r>
            <a:r>
              <a:rPr lang="sk-SK" sz="1400" dirty="0" err="1" smtClean="0">
                <a:solidFill>
                  <a:srgbClr val="000000"/>
                </a:solidFill>
              </a:rPr>
              <a:t>Spain</a:t>
            </a:r>
            <a:r>
              <a:rPr lang="sk-SK" sz="1400" dirty="0" smtClean="0">
                <a:solidFill>
                  <a:srgbClr val="000000"/>
                </a:solidFill>
              </a:rPr>
              <a:t>, </a:t>
            </a:r>
            <a:r>
              <a:rPr lang="sk-SK" sz="1400" dirty="0" err="1" smtClean="0">
                <a:solidFill>
                  <a:srgbClr val="000000"/>
                </a:solidFill>
              </a:rPr>
              <a:t>Germany</a:t>
            </a:r>
            <a:r>
              <a:rPr lang="sk-SK" sz="1400" dirty="0" smtClean="0">
                <a:solidFill>
                  <a:srgbClr val="000000"/>
                </a:solidFill>
              </a:rPr>
              <a:t>, </a:t>
            </a:r>
            <a:r>
              <a:rPr lang="sk-SK" sz="1400" dirty="0" err="1" smtClean="0">
                <a:solidFill>
                  <a:srgbClr val="000000"/>
                </a:solidFill>
              </a:rPr>
              <a:t>France</a:t>
            </a:r>
            <a:r>
              <a:rPr lang="sk-SK" sz="1400" dirty="0" smtClean="0">
                <a:solidFill>
                  <a:srgbClr val="000000"/>
                </a:solidFill>
              </a:rPr>
              <a:t>, </a:t>
            </a:r>
            <a:r>
              <a:rPr lang="sk-SK" sz="1400" dirty="0" err="1" smtClean="0">
                <a:solidFill>
                  <a:srgbClr val="000000"/>
                </a:solidFill>
              </a:rPr>
              <a:t>United</a:t>
            </a:r>
            <a:r>
              <a:rPr lang="sk-SK" sz="1400" dirty="0" smtClean="0">
                <a:solidFill>
                  <a:srgbClr val="000000"/>
                </a:solidFill>
              </a:rPr>
              <a:t> </a:t>
            </a:r>
            <a:r>
              <a:rPr lang="sk-SK" sz="1400" dirty="0" err="1" smtClean="0">
                <a:solidFill>
                  <a:srgbClr val="000000"/>
                </a:solidFill>
              </a:rPr>
              <a:t>Kingdom</a:t>
            </a:r>
            <a:r>
              <a:rPr lang="sk-SK" sz="1400" dirty="0" smtClean="0">
                <a:solidFill>
                  <a:srgbClr val="000000"/>
                </a:solidFill>
              </a:rPr>
              <a:t>,</a:t>
            </a:r>
          </a:p>
          <a:p>
            <a:pPr>
              <a:spcBef>
                <a:spcPts val="0"/>
              </a:spcBef>
              <a:buNone/>
            </a:pPr>
            <a:r>
              <a:rPr lang="sk-SK" sz="1400" dirty="0" smtClean="0">
                <a:solidFill>
                  <a:srgbClr val="000000"/>
                </a:solidFill>
              </a:rPr>
              <a:t>	</a:t>
            </a:r>
            <a:r>
              <a:rPr lang="sk-SK" sz="1400" dirty="0" err="1" smtClean="0">
                <a:solidFill>
                  <a:srgbClr val="000000"/>
                </a:solidFill>
              </a:rPr>
              <a:t>Switzerland</a:t>
            </a:r>
            <a:r>
              <a:rPr lang="sk-SK" sz="1400" dirty="0" smtClean="0">
                <a:solidFill>
                  <a:srgbClr val="000000"/>
                </a:solidFill>
              </a:rPr>
              <a:t> and </a:t>
            </a:r>
            <a:r>
              <a:rPr lang="sk-SK" sz="1400" dirty="0" err="1" smtClean="0">
                <a:solidFill>
                  <a:srgbClr val="000000"/>
                </a:solidFill>
              </a:rPr>
              <a:t>Belgium</a:t>
            </a:r>
            <a:endParaRPr lang="en-US" sz="1400" dirty="0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endParaRPr lang="en-US" sz="1400" dirty="0" smtClean="0">
              <a:solidFill>
                <a:srgbClr val="000000"/>
              </a:solidFill>
            </a:endParaRPr>
          </a:p>
        </p:txBody>
      </p:sp>
      <p:pic>
        <p:nvPicPr>
          <p:cNvPr id="1026" name="Picture 2" descr="Geographic distribution of COVID-19 in the EU/EEA and the UK, as of 31 March 20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4358" y="3140968"/>
            <a:ext cx="4529642" cy="32019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1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2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5400" dirty="0" err="1" smtClean="0">
                <a:solidFill>
                  <a:srgbClr val="000000"/>
                </a:solidFill>
              </a:rPr>
              <a:t>Italy</a:t>
            </a:r>
            <a:endParaRPr lang="sk-SK" sz="5400" dirty="0">
              <a:solidFill>
                <a:srgbClr val="00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1400" dirty="0" smtClean="0">
              <a:solidFill>
                <a:srgbClr val="000000"/>
              </a:solidFill>
            </a:endParaRPr>
          </a:p>
          <a:p>
            <a:r>
              <a:rPr lang="sk-SK" sz="1400" dirty="0" err="1" smtClean="0">
                <a:solidFill>
                  <a:srgbClr val="000000"/>
                </a:solidFill>
              </a:rPr>
              <a:t>The</a:t>
            </a:r>
            <a:r>
              <a:rPr lang="sk-SK" sz="1400" dirty="0" smtClean="0">
                <a:solidFill>
                  <a:srgbClr val="000000"/>
                </a:solidFill>
              </a:rPr>
              <a:t> </a:t>
            </a:r>
            <a:r>
              <a:rPr lang="sk-SK" sz="1400" dirty="0" err="1" smtClean="0">
                <a:solidFill>
                  <a:srgbClr val="000000"/>
                </a:solidFill>
              </a:rPr>
              <a:t>worst-affected</a:t>
            </a:r>
            <a:r>
              <a:rPr lang="sk-SK" sz="1400" dirty="0" smtClean="0">
                <a:solidFill>
                  <a:srgbClr val="000000"/>
                </a:solidFill>
              </a:rPr>
              <a:t> country </a:t>
            </a:r>
            <a:r>
              <a:rPr lang="sk-SK" sz="1400" dirty="0" err="1" smtClean="0">
                <a:solidFill>
                  <a:srgbClr val="000000"/>
                </a:solidFill>
              </a:rPr>
              <a:t>all</a:t>
            </a:r>
            <a:r>
              <a:rPr lang="sk-SK" sz="1400" dirty="0" smtClean="0">
                <a:solidFill>
                  <a:srgbClr val="000000"/>
                </a:solidFill>
              </a:rPr>
              <a:t> over </a:t>
            </a:r>
            <a:r>
              <a:rPr lang="sk-SK" sz="1400" dirty="0" err="1" smtClean="0">
                <a:solidFill>
                  <a:srgbClr val="000000"/>
                </a:solidFill>
              </a:rPr>
              <a:t>the</a:t>
            </a:r>
            <a:r>
              <a:rPr lang="sk-SK" sz="1400" dirty="0" smtClean="0">
                <a:solidFill>
                  <a:srgbClr val="000000"/>
                </a:solidFill>
              </a:rPr>
              <a:t> </a:t>
            </a:r>
            <a:r>
              <a:rPr lang="en-US" sz="1400" dirty="0" smtClean="0">
                <a:solidFill>
                  <a:srgbClr val="000000"/>
                </a:solidFill>
              </a:rPr>
              <a:t>world</a:t>
            </a:r>
            <a:r>
              <a:rPr lang="sk-SK" sz="1400" dirty="0" smtClean="0">
                <a:solidFill>
                  <a:srgbClr val="000000"/>
                </a:solidFill>
              </a:rPr>
              <a:t> </a:t>
            </a:r>
            <a:r>
              <a:rPr lang="sk-SK" sz="1400" dirty="0" err="1" smtClean="0">
                <a:solidFill>
                  <a:srgbClr val="000000"/>
                </a:solidFill>
              </a:rPr>
              <a:t>is</a:t>
            </a:r>
            <a:r>
              <a:rPr lang="sk-SK" sz="1400" dirty="0" smtClean="0">
                <a:solidFill>
                  <a:srgbClr val="000000"/>
                </a:solidFill>
              </a:rPr>
              <a:t> </a:t>
            </a:r>
            <a:r>
              <a:rPr lang="sk-SK" sz="1400" dirty="0" err="1" smtClean="0">
                <a:solidFill>
                  <a:srgbClr val="000000"/>
                </a:solidFill>
              </a:rPr>
              <a:t>now</a:t>
            </a:r>
            <a:r>
              <a:rPr lang="sk-SK" sz="1400" dirty="0" smtClean="0">
                <a:solidFill>
                  <a:srgbClr val="000000"/>
                </a:solidFill>
              </a:rPr>
              <a:t> USA, </a:t>
            </a:r>
            <a:r>
              <a:rPr lang="sk-SK" sz="1400" dirty="0" err="1" smtClean="0">
                <a:solidFill>
                  <a:srgbClr val="000000"/>
                </a:solidFill>
              </a:rPr>
              <a:t>Italy</a:t>
            </a:r>
            <a:r>
              <a:rPr lang="sk-SK" sz="1400" dirty="0" smtClean="0">
                <a:solidFill>
                  <a:srgbClr val="000000"/>
                </a:solidFill>
              </a:rPr>
              <a:t> </a:t>
            </a:r>
            <a:r>
              <a:rPr lang="sk-SK" sz="1400" dirty="0" err="1" smtClean="0">
                <a:solidFill>
                  <a:srgbClr val="000000"/>
                </a:solidFill>
              </a:rPr>
              <a:t>is</a:t>
            </a:r>
            <a:r>
              <a:rPr lang="sk-SK" sz="1400" dirty="0" smtClean="0">
                <a:solidFill>
                  <a:srgbClr val="000000"/>
                </a:solidFill>
              </a:rPr>
              <a:t> </a:t>
            </a:r>
            <a:r>
              <a:rPr lang="sk-SK" sz="1400" dirty="0" err="1" smtClean="0">
                <a:solidFill>
                  <a:srgbClr val="000000"/>
                </a:solidFill>
              </a:rPr>
              <a:t>the</a:t>
            </a:r>
            <a:r>
              <a:rPr lang="sk-SK" sz="1400" dirty="0" smtClean="0">
                <a:solidFill>
                  <a:srgbClr val="000000"/>
                </a:solidFill>
              </a:rPr>
              <a:t> </a:t>
            </a:r>
            <a:r>
              <a:rPr lang="sk-SK" sz="1400" dirty="0" err="1" smtClean="0">
                <a:solidFill>
                  <a:srgbClr val="000000"/>
                </a:solidFill>
              </a:rPr>
              <a:t>worst-affected</a:t>
            </a:r>
            <a:r>
              <a:rPr lang="sk-SK" sz="1400" dirty="0" smtClean="0">
                <a:solidFill>
                  <a:srgbClr val="000000"/>
                </a:solidFill>
              </a:rPr>
              <a:t> country in </a:t>
            </a:r>
            <a:r>
              <a:rPr lang="sk-SK" sz="1400" dirty="0" err="1" smtClean="0">
                <a:solidFill>
                  <a:srgbClr val="000000"/>
                </a:solidFill>
              </a:rPr>
              <a:t>Europe</a:t>
            </a:r>
            <a:r>
              <a:rPr lang="en-US" sz="1400" dirty="0" smtClean="0">
                <a:solidFill>
                  <a:srgbClr val="000000"/>
                </a:solidFill>
              </a:rPr>
              <a:t> </a:t>
            </a:r>
            <a:r>
              <a:rPr lang="sk-SK" sz="1400" dirty="0" smtClean="0">
                <a:solidFill>
                  <a:srgbClr val="000000"/>
                </a:solidFill>
              </a:rPr>
              <a:t>and </a:t>
            </a:r>
            <a:r>
              <a:rPr lang="sk-SK" sz="1400" dirty="0" err="1" smtClean="0">
                <a:solidFill>
                  <a:srgbClr val="000000"/>
                </a:solidFill>
              </a:rPr>
              <a:t>it</a:t>
            </a:r>
            <a:r>
              <a:rPr lang="en-US" sz="1400" dirty="0" smtClean="0">
                <a:solidFill>
                  <a:srgbClr val="000000"/>
                </a:solidFill>
              </a:rPr>
              <a:t>’s at the epicenter of Europe’s </a:t>
            </a:r>
            <a:r>
              <a:rPr lang="en-US" sz="1400" dirty="0" err="1" smtClean="0">
                <a:solidFill>
                  <a:srgbClr val="000000"/>
                </a:solidFill>
              </a:rPr>
              <a:t>coronavirus</a:t>
            </a:r>
            <a:r>
              <a:rPr lang="en-US" sz="1400" dirty="0" smtClean="0">
                <a:solidFill>
                  <a:srgbClr val="000000"/>
                </a:solidFill>
              </a:rPr>
              <a:t> outbreak with its entire 60 million population under lockdown and having to stay indoors</a:t>
            </a:r>
            <a:endParaRPr lang="sk-SK" sz="1400" dirty="0" smtClean="0">
              <a:solidFill>
                <a:srgbClr val="000000"/>
              </a:solidFill>
            </a:endParaRPr>
          </a:p>
          <a:p>
            <a:endParaRPr lang="en-US" sz="1400" dirty="0" smtClean="0">
              <a:solidFill>
                <a:srgbClr val="000000"/>
              </a:solidFill>
            </a:endParaRPr>
          </a:p>
          <a:p>
            <a:r>
              <a:rPr lang="sk-SK" sz="1400" dirty="0" err="1" smtClean="0">
                <a:solidFill>
                  <a:srgbClr val="000000"/>
                </a:solidFill>
              </a:rPr>
              <a:t>It</a:t>
            </a:r>
            <a:r>
              <a:rPr lang="sk-SK" sz="1400" dirty="0" smtClean="0">
                <a:solidFill>
                  <a:srgbClr val="000000"/>
                </a:solidFill>
              </a:rPr>
              <a:t> has </a:t>
            </a:r>
            <a:r>
              <a:rPr lang="sk-SK" sz="1400" dirty="0" smtClean="0">
                <a:solidFill>
                  <a:srgbClr val="CC0000"/>
                </a:solidFill>
              </a:rPr>
              <a:t>101.739</a:t>
            </a:r>
            <a:r>
              <a:rPr lang="sk-SK" sz="1400" dirty="0" smtClean="0">
                <a:solidFill>
                  <a:srgbClr val="000000"/>
                </a:solidFill>
              </a:rPr>
              <a:t> </a:t>
            </a:r>
            <a:r>
              <a:rPr lang="sk-SK" sz="1400" dirty="0" err="1" smtClean="0">
                <a:solidFill>
                  <a:srgbClr val="000000"/>
                </a:solidFill>
              </a:rPr>
              <a:t>confirmed</a:t>
            </a:r>
            <a:r>
              <a:rPr lang="sk-SK" sz="1400" dirty="0" smtClean="0">
                <a:solidFill>
                  <a:srgbClr val="000000"/>
                </a:solidFill>
              </a:rPr>
              <a:t> </a:t>
            </a:r>
            <a:r>
              <a:rPr lang="sk-SK" sz="1400" dirty="0" err="1" smtClean="0">
                <a:solidFill>
                  <a:srgbClr val="000000"/>
                </a:solidFill>
              </a:rPr>
              <a:t>cases</a:t>
            </a:r>
            <a:r>
              <a:rPr lang="sk-SK" sz="1400" dirty="0" smtClean="0">
                <a:solidFill>
                  <a:srgbClr val="000000"/>
                </a:solidFill>
              </a:rPr>
              <a:t> and </a:t>
            </a:r>
            <a:r>
              <a:rPr lang="sk-SK" sz="1400" dirty="0" smtClean="0">
                <a:solidFill>
                  <a:srgbClr val="CC0000"/>
                </a:solidFill>
              </a:rPr>
              <a:t>11.591</a:t>
            </a:r>
            <a:r>
              <a:rPr lang="en-US" sz="1400" dirty="0" smtClean="0">
                <a:solidFill>
                  <a:srgbClr val="CC0000"/>
                </a:solidFill>
              </a:rPr>
              <a:t> </a:t>
            </a:r>
            <a:r>
              <a:rPr lang="en-US" sz="1400" dirty="0" smtClean="0">
                <a:solidFill>
                  <a:srgbClr val="000000"/>
                </a:solidFill>
              </a:rPr>
              <a:t>deaths – which exceeds China's death toll, despite having fewer confirmed infections and a far smaller population</a:t>
            </a:r>
            <a:endParaRPr lang="sk-SK" sz="1400" dirty="0" smtClean="0">
              <a:solidFill>
                <a:srgbClr val="000000"/>
              </a:solidFill>
            </a:endParaRPr>
          </a:p>
          <a:p>
            <a:endParaRPr lang="en-US" sz="1400" dirty="0" smtClean="0">
              <a:solidFill>
                <a:srgbClr val="000000"/>
              </a:solidFill>
            </a:endParaRPr>
          </a:p>
          <a:p>
            <a:r>
              <a:rPr lang="en-US" sz="1400" dirty="0" smtClean="0">
                <a:solidFill>
                  <a:srgbClr val="000000"/>
                </a:solidFill>
              </a:rPr>
              <a:t>In the Northern province of Bergamo, the area hardest hit by the virus, the crematorium has started operating 24 hours a day. Funerals have been put on hold; churches are lined with coffins, as local morgues are full.</a:t>
            </a:r>
            <a:r>
              <a:rPr lang="en-US" sz="1400" dirty="0" smtClean="0"/>
              <a:t> </a:t>
            </a:r>
            <a:r>
              <a:rPr lang="en-US" sz="1400" dirty="0" smtClean="0">
                <a:solidFill>
                  <a:srgbClr val="000000"/>
                </a:solidFill>
              </a:rPr>
              <a:t>Residents describe Bergamo as a ghostly place where only ambulances and hearses are on the road at night</a:t>
            </a:r>
            <a:endParaRPr lang="sk-SK" sz="1400" dirty="0" smtClean="0">
              <a:solidFill>
                <a:srgbClr val="000000"/>
              </a:solidFill>
            </a:endParaRPr>
          </a:p>
          <a:p>
            <a:endParaRPr lang="sk-SK" sz="1400" dirty="0">
              <a:solidFill>
                <a:srgbClr val="000000"/>
              </a:solidFill>
            </a:endParaRPr>
          </a:p>
        </p:txBody>
      </p:sp>
      <p:pic>
        <p:nvPicPr>
          <p:cNvPr id="30722" name="Picture 2" descr="Italy faces mounting economic damage from coronavirus | Financial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4149080"/>
            <a:ext cx="3672407" cy="2067041"/>
          </a:xfrm>
          <a:prstGeom prst="rect">
            <a:avLst/>
          </a:prstGeom>
          <a:noFill/>
        </p:spPr>
      </p:pic>
      <p:sp>
        <p:nvSpPr>
          <p:cNvPr id="30724" name="AutoShape 4" descr="File:Flag of Italy.svg - Wikipe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30726" name="AutoShape 6" descr="File:Flag of Italy.svg - Wikipe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30728" name="AutoShape 8" descr="File:Flag of Italy.svg - Wikipe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30732" name="AutoShape 12" descr="File:Flag of Italy.svg - Wikipe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pic>
        <p:nvPicPr>
          <p:cNvPr id="30734" name="Picture 14" descr="Italy National Flag - Don't Wait Buy Online - Immediate Dispatc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16632"/>
            <a:ext cx="1534547" cy="9590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solidFill>
                  <a:srgbClr val="000000"/>
                </a:solidFill>
              </a:rPr>
              <a:t>Spain</a:t>
            </a:r>
            <a:endParaRPr lang="sk-SK" sz="5400" dirty="0">
              <a:solidFill>
                <a:srgbClr val="00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1400" dirty="0" smtClean="0">
              <a:solidFill>
                <a:srgbClr val="000000"/>
              </a:solidFill>
            </a:endParaRPr>
          </a:p>
          <a:p>
            <a:r>
              <a:rPr lang="en-US" sz="1400" dirty="0" smtClean="0">
                <a:solidFill>
                  <a:srgbClr val="000000"/>
                </a:solidFill>
              </a:rPr>
              <a:t>The 2019–20 </a:t>
            </a:r>
            <a:r>
              <a:rPr lang="en-US" sz="1400" dirty="0" err="1" smtClean="0">
                <a:solidFill>
                  <a:srgbClr val="000000"/>
                </a:solidFill>
              </a:rPr>
              <a:t>coronavirus</a:t>
            </a:r>
            <a:r>
              <a:rPr lang="en-US" sz="1400" dirty="0" smtClean="0">
                <a:solidFill>
                  <a:srgbClr val="000000"/>
                </a:solidFill>
              </a:rPr>
              <a:t> pandemic was confirmed to have spread to Spain on 31 January 2020, when a German tourist tested positive for SARS-CoV-2 in La </a:t>
            </a:r>
            <a:r>
              <a:rPr lang="en-US" sz="1400" dirty="0" err="1" smtClean="0">
                <a:solidFill>
                  <a:srgbClr val="000000"/>
                </a:solidFill>
              </a:rPr>
              <a:t>Gomera</a:t>
            </a:r>
            <a:r>
              <a:rPr lang="en-US" sz="1400" dirty="0" smtClean="0">
                <a:solidFill>
                  <a:srgbClr val="000000"/>
                </a:solidFill>
              </a:rPr>
              <a:t>, Canary Islands</a:t>
            </a:r>
          </a:p>
          <a:p>
            <a:endParaRPr lang="en-US" sz="1400" dirty="0" smtClean="0">
              <a:solidFill>
                <a:srgbClr val="000000"/>
              </a:solidFill>
            </a:endParaRPr>
          </a:p>
          <a:p>
            <a:r>
              <a:rPr lang="en-US" sz="1400" dirty="0" smtClean="0">
                <a:solidFill>
                  <a:srgbClr val="000000"/>
                </a:solidFill>
              </a:rPr>
              <a:t>It has </a:t>
            </a:r>
            <a:r>
              <a:rPr lang="en-US" sz="1400" dirty="0" smtClean="0">
                <a:solidFill>
                  <a:srgbClr val="CC0000"/>
                </a:solidFill>
              </a:rPr>
              <a:t>87.956</a:t>
            </a:r>
            <a:r>
              <a:rPr lang="en-US" sz="1400" dirty="0" smtClean="0">
                <a:solidFill>
                  <a:srgbClr val="000000"/>
                </a:solidFill>
              </a:rPr>
              <a:t> confirmed cases and </a:t>
            </a:r>
            <a:r>
              <a:rPr lang="en-US" sz="1400" dirty="0" smtClean="0">
                <a:solidFill>
                  <a:srgbClr val="CC0000"/>
                </a:solidFill>
              </a:rPr>
              <a:t>7.716</a:t>
            </a:r>
            <a:r>
              <a:rPr lang="en-US" sz="1400" dirty="0" smtClean="0">
                <a:solidFill>
                  <a:srgbClr val="000000"/>
                </a:solidFill>
              </a:rPr>
              <a:t> deaths.</a:t>
            </a:r>
            <a:r>
              <a:rPr lang="en-US" sz="1400" dirty="0" smtClean="0"/>
              <a:t> </a:t>
            </a:r>
            <a:r>
              <a:rPr lang="en-US" sz="1400" dirty="0" smtClean="0">
                <a:solidFill>
                  <a:srgbClr val="000000"/>
                </a:solidFill>
              </a:rPr>
              <a:t>At least 5,231 </a:t>
            </a:r>
            <a:r>
              <a:rPr lang="en-US" sz="1400" dirty="0" err="1" smtClean="0">
                <a:solidFill>
                  <a:srgbClr val="000000"/>
                </a:solidFill>
              </a:rPr>
              <a:t>hospitalised</a:t>
            </a:r>
            <a:r>
              <a:rPr lang="en-US" sz="1400" dirty="0" smtClean="0">
                <a:solidFill>
                  <a:srgbClr val="000000"/>
                </a:solidFill>
              </a:rPr>
              <a:t> people are in intensive care</a:t>
            </a:r>
          </a:p>
          <a:p>
            <a:pPr>
              <a:buNone/>
            </a:pPr>
            <a:endParaRPr lang="en-US" sz="1400" dirty="0" smtClean="0">
              <a:solidFill>
                <a:srgbClr val="000000"/>
              </a:solidFill>
            </a:endParaRPr>
          </a:p>
          <a:p>
            <a:r>
              <a:rPr lang="en-US" sz="1400" dirty="0" smtClean="0">
                <a:solidFill>
                  <a:srgbClr val="000000"/>
                </a:solidFill>
              </a:rPr>
              <a:t>Tuesday saw a rise in the number of deaths recorded in the last 24 hours – 849. It marked a new record in the highest number of daily deaths and also a grim milestone of over 8,000 deaths</a:t>
            </a:r>
          </a:p>
          <a:p>
            <a:endParaRPr lang="en-US" sz="1400" dirty="0" smtClean="0">
              <a:solidFill>
                <a:srgbClr val="000000"/>
              </a:solidFill>
            </a:endParaRPr>
          </a:p>
          <a:p>
            <a:endParaRPr lang="sk-SK" sz="1400" dirty="0">
              <a:solidFill>
                <a:srgbClr val="000000"/>
              </a:solidFill>
            </a:endParaRPr>
          </a:p>
        </p:txBody>
      </p:sp>
      <p:pic>
        <p:nvPicPr>
          <p:cNvPr id="28674" name="Picture 2" descr="Flag of Spain - Wikiped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16632"/>
            <a:ext cx="1492896" cy="995264"/>
          </a:xfrm>
          <a:prstGeom prst="rect">
            <a:avLst/>
          </a:prstGeom>
          <a:noFill/>
        </p:spPr>
      </p:pic>
      <p:sp>
        <p:nvSpPr>
          <p:cNvPr id="28676" name="AutoShape 4" descr="https://www.thelocal.es/userdata/images/1585648069_curvastatus-4-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28678" name="AutoShape 6" descr="https://www.thelocal.es/userdata/images/1585648069_curvastatus-4-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28680" name="AutoShape 8" descr="https://www.thelocal.es/userdata/images/1585648069_curvastatus-4-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pic>
        <p:nvPicPr>
          <p:cNvPr id="2868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3717032"/>
            <a:ext cx="3830191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solidFill>
                  <a:srgbClr val="000000"/>
                </a:solidFill>
              </a:rPr>
              <a:t>Germany</a:t>
            </a:r>
            <a:endParaRPr lang="sk-SK" sz="5400" dirty="0">
              <a:solidFill>
                <a:srgbClr val="00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1400" dirty="0" smtClean="0"/>
          </a:p>
          <a:p>
            <a:r>
              <a:rPr lang="en-US" sz="1400" dirty="0" smtClean="0">
                <a:solidFill>
                  <a:srgbClr val="000000"/>
                </a:solidFill>
              </a:rPr>
              <a:t>It has </a:t>
            </a:r>
            <a:r>
              <a:rPr lang="en-US" sz="1400" dirty="0" smtClean="0">
                <a:solidFill>
                  <a:srgbClr val="CC0000"/>
                </a:solidFill>
              </a:rPr>
              <a:t>67,051 </a:t>
            </a:r>
            <a:r>
              <a:rPr lang="en-US" sz="1400" dirty="0" smtClean="0">
                <a:solidFill>
                  <a:srgbClr val="000000"/>
                </a:solidFill>
              </a:rPr>
              <a:t>confirmed cases and </a:t>
            </a:r>
            <a:r>
              <a:rPr lang="en-US" sz="1400" dirty="0" smtClean="0">
                <a:solidFill>
                  <a:srgbClr val="CC0000"/>
                </a:solidFill>
              </a:rPr>
              <a:t>650</a:t>
            </a:r>
            <a:r>
              <a:rPr lang="en-US" sz="1400" dirty="0" smtClean="0">
                <a:solidFill>
                  <a:srgbClr val="000000"/>
                </a:solidFill>
              </a:rPr>
              <a:t> deaths, which is a surprisingly small figure compared to the number of confirmed cases. In mathematical terms, this is a lethality rate of around 0.8%, significantly smaller than in many other countries including Italy and Spain, both of which are grappling with rates around 10%</a:t>
            </a:r>
          </a:p>
          <a:p>
            <a:endParaRPr lang="en-US" sz="1400" dirty="0" smtClean="0">
              <a:solidFill>
                <a:srgbClr val="000000"/>
              </a:solidFill>
            </a:endParaRPr>
          </a:p>
          <a:p>
            <a:r>
              <a:rPr lang="en-US" sz="1400" dirty="0" smtClean="0">
                <a:solidFill>
                  <a:srgbClr val="000000"/>
                </a:solidFill>
              </a:rPr>
              <a:t>According to Christian </a:t>
            </a:r>
            <a:r>
              <a:rPr lang="en-US" sz="1400" dirty="0" err="1" smtClean="0">
                <a:solidFill>
                  <a:srgbClr val="000000"/>
                </a:solidFill>
              </a:rPr>
              <a:t>Drosten</a:t>
            </a:r>
            <a:r>
              <a:rPr lang="en-US" sz="1400" dirty="0" smtClean="0">
                <a:solidFill>
                  <a:srgbClr val="000000"/>
                </a:solidFill>
              </a:rPr>
              <a:t>, Germany's leading </a:t>
            </a:r>
            <a:r>
              <a:rPr lang="en-US" sz="1400" dirty="0" err="1" smtClean="0">
                <a:solidFill>
                  <a:srgbClr val="000000"/>
                </a:solidFill>
              </a:rPr>
              <a:t>coronavirus</a:t>
            </a:r>
            <a:r>
              <a:rPr lang="en-US" sz="1400" dirty="0" smtClean="0">
                <a:solidFill>
                  <a:srgbClr val="000000"/>
                </a:solidFill>
              </a:rPr>
              <a:t> expert and a government adviser, the high number of tests carried out in the country may provide a possible explanation for the comparatively low death rate</a:t>
            </a:r>
          </a:p>
          <a:p>
            <a:endParaRPr lang="sk-SK" sz="1400" dirty="0">
              <a:solidFill>
                <a:srgbClr val="000000"/>
              </a:solidFill>
            </a:endParaRPr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3284984"/>
            <a:ext cx="2940943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4" name="Picture 6" descr="Flag of Germany - Wikiped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116632"/>
            <a:ext cx="1628461" cy="9770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solidFill>
                  <a:srgbClr val="000000"/>
                </a:solidFill>
              </a:rPr>
              <a:t>France</a:t>
            </a:r>
            <a:endParaRPr lang="sk-SK" sz="5400" dirty="0">
              <a:solidFill>
                <a:srgbClr val="00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1400" dirty="0" smtClean="0">
              <a:solidFill>
                <a:srgbClr val="000000"/>
              </a:solidFill>
            </a:endParaRPr>
          </a:p>
          <a:p>
            <a:r>
              <a:rPr lang="en-US" sz="1400" dirty="0" smtClean="0">
                <a:solidFill>
                  <a:srgbClr val="000000"/>
                </a:solidFill>
              </a:rPr>
              <a:t>It has </a:t>
            </a:r>
            <a:r>
              <a:rPr lang="en-US" sz="1400" dirty="0" smtClean="0">
                <a:solidFill>
                  <a:srgbClr val="CC0000"/>
                </a:solidFill>
              </a:rPr>
              <a:t>45,232</a:t>
            </a:r>
            <a:r>
              <a:rPr lang="en-US" sz="1400" dirty="0" smtClean="0">
                <a:solidFill>
                  <a:srgbClr val="000000"/>
                </a:solidFill>
              </a:rPr>
              <a:t> confirmed case and </a:t>
            </a:r>
            <a:r>
              <a:rPr lang="en-US" sz="1400" smtClean="0">
                <a:solidFill>
                  <a:srgbClr val="CC0000"/>
                </a:solidFill>
              </a:rPr>
              <a:t>3,024</a:t>
            </a:r>
            <a:r>
              <a:rPr lang="en-US" sz="1400" smtClean="0">
                <a:solidFill>
                  <a:srgbClr val="000000"/>
                </a:solidFill>
              </a:rPr>
              <a:t> deaths</a:t>
            </a:r>
            <a:endParaRPr lang="en-US" sz="1400" dirty="0" smtClean="0">
              <a:solidFill>
                <a:srgbClr val="000000"/>
              </a:solidFill>
            </a:endParaRPr>
          </a:p>
          <a:p>
            <a:endParaRPr lang="en-US" sz="1400" dirty="0" smtClean="0">
              <a:solidFill>
                <a:srgbClr val="000000"/>
              </a:solidFill>
            </a:endParaRPr>
          </a:p>
          <a:p>
            <a:r>
              <a:rPr lang="en-US" sz="1400" dirty="0" smtClean="0">
                <a:solidFill>
                  <a:srgbClr val="000000"/>
                </a:solidFill>
              </a:rPr>
              <a:t>The 2019–20 </a:t>
            </a:r>
            <a:r>
              <a:rPr lang="en-US" sz="1400" dirty="0" err="1" smtClean="0">
                <a:solidFill>
                  <a:srgbClr val="000000"/>
                </a:solidFill>
              </a:rPr>
              <a:t>coronavirus</a:t>
            </a:r>
            <a:r>
              <a:rPr lang="en-US" sz="1400" dirty="0" smtClean="0">
                <a:solidFill>
                  <a:srgbClr val="000000"/>
                </a:solidFill>
              </a:rPr>
              <a:t> pandemic was confirmed to have spread to France on 24 January 2020, when the first COVID-19 case in Europe and France was confirmed in Bordeaux. It involved a 48-year-old French citizen who arrived in France from China. Two more cases were confirmed by the end of the day; all of the individuals had recently returned from China. A Chinese tourist was admitted to a hospital in Paris on 28 January and died on 14 February, marking the first death from COVID-19 outside of Asia</a:t>
            </a:r>
          </a:p>
          <a:p>
            <a:endParaRPr lang="en-US" sz="1400" dirty="0" smtClean="0">
              <a:solidFill>
                <a:srgbClr val="000000"/>
              </a:solidFill>
            </a:endParaRPr>
          </a:p>
          <a:p>
            <a:r>
              <a:rPr lang="en-US" sz="1400" dirty="0" smtClean="0">
                <a:solidFill>
                  <a:srgbClr val="000000"/>
                </a:solidFill>
              </a:rPr>
              <a:t>France reported  on 31</a:t>
            </a:r>
            <a:r>
              <a:rPr lang="en-US" sz="1400" baseline="30000" dirty="0" smtClean="0">
                <a:solidFill>
                  <a:srgbClr val="000000"/>
                </a:solidFill>
              </a:rPr>
              <a:t>st</a:t>
            </a:r>
            <a:r>
              <a:rPr lang="en-US" sz="1400" dirty="0" smtClean="0">
                <a:solidFill>
                  <a:srgbClr val="000000"/>
                </a:solidFill>
              </a:rPr>
              <a:t> March 418 deaths in one day, its highest one-day death toll yet</a:t>
            </a:r>
            <a:endParaRPr lang="sk-SK" sz="1400" dirty="0">
              <a:solidFill>
                <a:srgbClr val="000000"/>
              </a:solidFill>
            </a:endParaRPr>
          </a:p>
        </p:txBody>
      </p:sp>
      <p:pic>
        <p:nvPicPr>
          <p:cNvPr id="29698" name="Picture 2" descr="Flag of France - Wikiped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116632"/>
            <a:ext cx="1404156" cy="936104"/>
          </a:xfrm>
          <a:prstGeom prst="rect">
            <a:avLst/>
          </a:prstGeom>
          <a:noFill/>
        </p:spPr>
      </p:pic>
      <p:pic>
        <p:nvPicPr>
          <p:cNvPr id="29700" name="Picture 4" descr="France unlikely 'to escape' coronavirus epidemic st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4077072"/>
            <a:ext cx="3384376" cy="21985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 smtClean="0">
                <a:solidFill>
                  <a:srgbClr val="000000"/>
                </a:solidFill>
              </a:rPr>
              <a:t>Thank </a:t>
            </a:r>
            <a:r>
              <a:rPr lang="sk-SK" sz="5400" dirty="0" smtClean="0">
                <a:solidFill>
                  <a:srgbClr val="000000"/>
                </a:solidFill>
              </a:rPr>
              <a:t>Y</a:t>
            </a:r>
            <a:r>
              <a:rPr lang="en-US" sz="5400" dirty="0" err="1" smtClean="0">
                <a:solidFill>
                  <a:srgbClr val="000000"/>
                </a:solidFill>
              </a:rPr>
              <a:t>ou</a:t>
            </a:r>
            <a:r>
              <a:rPr lang="en-US" sz="5400" dirty="0" smtClean="0">
                <a:solidFill>
                  <a:srgbClr val="000000"/>
                </a:solidFill>
              </a:rPr>
              <a:t> for </a:t>
            </a:r>
            <a:r>
              <a:rPr lang="sk-SK" sz="5400" dirty="0" smtClean="0">
                <a:solidFill>
                  <a:srgbClr val="000000"/>
                </a:solidFill>
              </a:rPr>
              <a:t>Y</a:t>
            </a:r>
            <a:r>
              <a:rPr lang="en-US" sz="5400" dirty="0" smtClean="0">
                <a:solidFill>
                  <a:srgbClr val="000000"/>
                </a:solidFill>
              </a:rPr>
              <a:t>our </a:t>
            </a:r>
            <a:r>
              <a:rPr lang="sk-SK" sz="5400" dirty="0" smtClean="0">
                <a:solidFill>
                  <a:srgbClr val="000000"/>
                </a:solidFill>
              </a:rPr>
              <a:t>A</a:t>
            </a:r>
            <a:r>
              <a:rPr lang="en-US" sz="5400" dirty="0" err="1" smtClean="0">
                <a:solidFill>
                  <a:srgbClr val="000000"/>
                </a:solidFill>
              </a:rPr>
              <a:t>ttention</a:t>
            </a:r>
            <a:endParaRPr lang="sk-SK" sz="5400" dirty="0">
              <a:solidFill>
                <a:srgbClr val="000000"/>
              </a:solidFill>
            </a:endParaRPr>
          </a:p>
        </p:txBody>
      </p:sp>
      <p:sp>
        <p:nvSpPr>
          <p:cNvPr id="31746" name="AutoShape 2" descr="Cid GIFs - Get the best GIF on GIPH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31748" name="AutoShape 4" descr="Cid GIFs - Get the best GIF on GIPH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pic>
        <p:nvPicPr>
          <p:cNvPr id="31752" name="Picture 8" descr="China: Govt eases medical insurance policies for patients with new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068960"/>
            <a:ext cx="5112568" cy="2879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čiatok">
  <a:themeElements>
    <a:clrScheme name="Vlastná 16">
      <a:dk1>
        <a:srgbClr val="A6A6A6"/>
      </a:dk1>
      <a:lt1>
        <a:sysClr val="window" lastClr="FFFFFF"/>
      </a:lt1>
      <a:dk2>
        <a:srgbClr val="6F6F6F"/>
      </a:dk2>
      <a:lt2>
        <a:srgbClr val="DEDEDE"/>
      </a:lt2>
      <a:accent1>
        <a:srgbClr val="C2DFE4"/>
      </a:accent1>
      <a:accent2>
        <a:srgbClr val="204349"/>
      </a:accent2>
      <a:accent3>
        <a:srgbClr val="A3CFD7"/>
      </a:accent3>
      <a:accent4>
        <a:srgbClr val="428A98"/>
      </a:accent4>
      <a:accent5>
        <a:srgbClr val="FDCD8D"/>
      </a:accent5>
      <a:accent6>
        <a:srgbClr val="F7BD1B"/>
      </a:accent6>
      <a:hlink>
        <a:srgbClr val="204349"/>
      </a:hlink>
      <a:folHlink>
        <a:srgbClr val="C2A874"/>
      </a:folHlink>
    </a:clrScheme>
    <a:fontScheme name="Počiato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očiato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172</TotalTime>
  <Words>179</Words>
  <Application>Microsoft Office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Počiatok</vt:lpstr>
      <vt:lpstr>COVID-19 in Europe</vt:lpstr>
      <vt:lpstr>Situation in Europe</vt:lpstr>
      <vt:lpstr>Italy</vt:lpstr>
      <vt:lpstr>Spain</vt:lpstr>
      <vt:lpstr>Germany</vt:lpstr>
      <vt:lpstr>France</vt:lpstr>
      <vt:lpstr>Thank You for Your Attention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in Europe</dc:title>
  <dc:creator>pocitadlo</dc:creator>
  <cp:lastModifiedBy>Ingrid's Laptop</cp:lastModifiedBy>
  <cp:revision>19</cp:revision>
  <dcterms:created xsi:type="dcterms:W3CDTF">2020-03-31T16:19:41Z</dcterms:created>
  <dcterms:modified xsi:type="dcterms:W3CDTF">2020-04-01T07:28:23Z</dcterms:modified>
</cp:coreProperties>
</file>