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58" r:id="rId9"/>
    <p:sldId id="25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22"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688737-A09D-41D1-A1B9-D9D142B1BEB8}" type="datetimeFigureOut">
              <a:rPr lang="sk-SK" smtClean="0"/>
              <a:t>1. 4. 2020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0E6E2FF-99D8-48CD-A9CE-54BDDE7AF1F5}" type="slidenum">
              <a:rPr lang="sk-SK" smtClean="0"/>
              <a:t>‹#›</a:t>
            </a:fld>
            <a:endParaRPr lang="sk-SK"/>
          </a:p>
        </p:txBody>
      </p:sp>
    </p:spTree>
    <p:extLst>
      <p:ext uri="{BB962C8B-B14F-4D97-AF65-F5344CB8AC3E}">
        <p14:creationId xmlns:p14="http://schemas.microsoft.com/office/powerpoint/2010/main" val="1461385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88737-A09D-41D1-A1B9-D9D142B1BEB8}" type="datetimeFigureOut">
              <a:rPr lang="sk-SK" smtClean="0"/>
              <a:t>1. 4. 2020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0E6E2FF-99D8-48CD-A9CE-54BDDE7AF1F5}" type="slidenum">
              <a:rPr lang="sk-SK" smtClean="0"/>
              <a:t>‹#›</a:t>
            </a:fld>
            <a:endParaRPr lang="sk-SK"/>
          </a:p>
        </p:txBody>
      </p:sp>
    </p:spTree>
    <p:extLst>
      <p:ext uri="{BB962C8B-B14F-4D97-AF65-F5344CB8AC3E}">
        <p14:creationId xmlns:p14="http://schemas.microsoft.com/office/powerpoint/2010/main" val="81125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88737-A09D-41D1-A1B9-D9D142B1BEB8}" type="datetimeFigureOut">
              <a:rPr lang="sk-SK" smtClean="0"/>
              <a:t>1. 4. 2020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0E6E2FF-99D8-48CD-A9CE-54BDDE7AF1F5}" type="slidenum">
              <a:rPr lang="sk-SK" smtClean="0"/>
              <a:t>‹#›</a:t>
            </a:fld>
            <a:endParaRPr lang="sk-S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56957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88737-A09D-41D1-A1B9-D9D142B1BEB8}" type="datetimeFigureOut">
              <a:rPr lang="sk-SK" smtClean="0"/>
              <a:t>1. 4. 2020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0E6E2FF-99D8-48CD-A9CE-54BDDE7AF1F5}" type="slidenum">
              <a:rPr lang="sk-SK" smtClean="0"/>
              <a:t>‹#›</a:t>
            </a:fld>
            <a:endParaRPr lang="sk-SK"/>
          </a:p>
        </p:txBody>
      </p:sp>
    </p:spTree>
    <p:extLst>
      <p:ext uri="{BB962C8B-B14F-4D97-AF65-F5344CB8AC3E}">
        <p14:creationId xmlns:p14="http://schemas.microsoft.com/office/powerpoint/2010/main" val="3096687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88737-A09D-41D1-A1B9-D9D142B1BEB8}" type="datetimeFigureOut">
              <a:rPr lang="sk-SK" smtClean="0"/>
              <a:t>1. 4. 2020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0E6E2FF-99D8-48CD-A9CE-54BDDE7AF1F5}" type="slidenum">
              <a:rPr lang="sk-SK" smtClean="0"/>
              <a:t>‹#›</a:t>
            </a:fld>
            <a:endParaRPr lang="sk-S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0455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88737-A09D-41D1-A1B9-D9D142B1BEB8}" type="datetimeFigureOut">
              <a:rPr lang="sk-SK" smtClean="0"/>
              <a:t>1. 4. 2020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0E6E2FF-99D8-48CD-A9CE-54BDDE7AF1F5}" type="slidenum">
              <a:rPr lang="sk-SK" smtClean="0"/>
              <a:t>‹#›</a:t>
            </a:fld>
            <a:endParaRPr lang="sk-SK"/>
          </a:p>
        </p:txBody>
      </p:sp>
    </p:spTree>
    <p:extLst>
      <p:ext uri="{BB962C8B-B14F-4D97-AF65-F5344CB8AC3E}">
        <p14:creationId xmlns:p14="http://schemas.microsoft.com/office/powerpoint/2010/main" val="2797192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88737-A09D-41D1-A1B9-D9D142B1BEB8}" type="datetimeFigureOut">
              <a:rPr lang="sk-SK" smtClean="0"/>
              <a:t>1. 4. 2020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0E6E2FF-99D8-48CD-A9CE-54BDDE7AF1F5}" type="slidenum">
              <a:rPr lang="sk-SK" smtClean="0"/>
              <a:t>‹#›</a:t>
            </a:fld>
            <a:endParaRPr lang="sk-SK"/>
          </a:p>
        </p:txBody>
      </p:sp>
    </p:spTree>
    <p:extLst>
      <p:ext uri="{BB962C8B-B14F-4D97-AF65-F5344CB8AC3E}">
        <p14:creationId xmlns:p14="http://schemas.microsoft.com/office/powerpoint/2010/main" val="258744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88737-A09D-41D1-A1B9-D9D142B1BEB8}" type="datetimeFigureOut">
              <a:rPr lang="sk-SK" smtClean="0"/>
              <a:t>1. 4. 2020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0E6E2FF-99D8-48CD-A9CE-54BDDE7AF1F5}" type="slidenum">
              <a:rPr lang="sk-SK" smtClean="0"/>
              <a:t>‹#›</a:t>
            </a:fld>
            <a:endParaRPr lang="sk-SK"/>
          </a:p>
        </p:txBody>
      </p:sp>
    </p:spTree>
    <p:extLst>
      <p:ext uri="{BB962C8B-B14F-4D97-AF65-F5344CB8AC3E}">
        <p14:creationId xmlns:p14="http://schemas.microsoft.com/office/powerpoint/2010/main" val="410221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88737-A09D-41D1-A1B9-D9D142B1BEB8}" type="datetimeFigureOut">
              <a:rPr lang="sk-SK" smtClean="0"/>
              <a:t>1. 4. 2020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0E6E2FF-99D8-48CD-A9CE-54BDDE7AF1F5}" type="slidenum">
              <a:rPr lang="sk-SK" smtClean="0"/>
              <a:t>‹#›</a:t>
            </a:fld>
            <a:endParaRPr lang="sk-SK"/>
          </a:p>
        </p:txBody>
      </p:sp>
    </p:spTree>
    <p:extLst>
      <p:ext uri="{BB962C8B-B14F-4D97-AF65-F5344CB8AC3E}">
        <p14:creationId xmlns:p14="http://schemas.microsoft.com/office/powerpoint/2010/main" val="373181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88737-A09D-41D1-A1B9-D9D142B1BEB8}" type="datetimeFigureOut">
              <a:rPr lang="sk-SK" smtClean="0"/>
              <a:t>1. 4. 2020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0E6E2FF-99D8-48CD-A9CE-54BDDE7AF1F5}" type="slidenum">
              <a:rPr lang="sk-SK" smtClean="0"/>
              <a:t>‹#›</a:t>
            </a:fld>
            <a:endParaRPr lang="sk-SK"/>
          </a:p>
        </p:txBody>
      </p:sp>
    </p:spTree>
    <p:extLst>
      <p:ext uri="{BB962C8B-B14F-4D97-AF65-F5344CB8AC3E}">
        <p14:creationId xmlns:p14="http://schemas.microsoft.com/office/powerpoint/2010/main" val="252128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688737-A09D-41D1-A1B9-D9D142B1BEB8}" type="datetimeFigureOut">
              <a:rPr lang="sk-SK" smtClean="0"/>
              <a:t>1. 4. 2020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0E6E2FF-99D8-48CD-A9CE-54BDDE7AF1F5}" type="slidenum">
              <a:rPr lang="sk-SK" smtClean="0"/>
              <a:t>‹#›</a:t>
            </a:fld>
            <a:endParaRPr lang="sk-SK"/>
          </a:p>
        </p:txBody>
      </p:sp>
    </p:spTree>
    <p:extLst>
      <p:ext uri="{BB962C8B-B14F-4D97-AF65-F5344CB8AC3E}">
        <p14:creationId xmlns:p14="http://schemas.microsoft.com/office/powerpoint/2010/main" val="15489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688737-A09D-41D1-A1B9-D9D142B1BEB8}" type="datetimeFigureOut">
              <a:rPr lang="sk-SK" smtClean="0"/>
              <a:t>1. 4. 2020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0E6E2FF-99D8-48CD-A9CE-54BDDE7AF1F5}" type="slidenum">
              <a:rPr lang="sk-SK" smtClean="0"/>
              <a:t>‹#›</a:t>
            </a:fld>
            <a:endParaRPr lang="sk-SK"/>
          </a:p>
        </p:txBody>
      </p:sp>
    </p:spTree>
    <p:extLst>
      <p:ext uri="{BB962C8B-B14F-4D97-AF65-F5344CB8AC3E}">
        <p14:creationId xmlns:p14="http://schemas.microsoft.com/office/powerpoint/2010/main" val="93242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688737-A09D-41D1-A1B9-D9D142B1BEB8}" type="datetimeFigureOut">
              <a:rPr lang="sk-SK" smtClean="0"/>
              <a:t>1. 4. 2020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0E6E2FF-99D8-48CD-A9CE-54BDDE7AF1F5}" type="slidenum">
              <a:rPr lang="sk-SK" smtClean="0"/>
              <a:t>‹#›</a:t>
            </a:fld>
            <a:endParaRPr lang="sk-SK"/>
          </a:p>
        </p:txBody>
      </p:sp>
    </p:spTree>
    <p:extLst>
      <p:ext uri="{BB962C8B-B14F-4D97-AF65-F5344CB8AC3E}">
        <p14:creationId xmlns:p14="http://schemas.microsoft.com/office/powerpoint/2010/main" val="88565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88737-A09D-41D1-A1B9-D9D142B1BEB8}" type="datetimeFigureOut">
              <a:rPr lang="sk-SK" smtClean="0"/>
              <a:t>1. 4. 2020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F0E6E2FF-99D8-48CD-A9CE-54BDDE7AF1F5}" type="slidenum">
              <a:rPr lang="sk-SK" smtClean="0"/>
              <a:t>‹#›</a:t>
            </a:fld>
            <a:endParaRPr lang="sk-SK"/>
          </a:p>
        </p:txBody>
      </p:sp>
    </p:spTree>
    <p:extLst>
      <p:ext uri="{BB962C8B-B14F-4D97-AF65-F5344CB8AC3E}">
        <p14:creationId xmlns:p14="http://schemas.microsoft.com/office/powerpoint/2010/main" val="46468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688737-A09D-41D1-A1B9-D9D142B1BEB8}" type="datetimeFigureOut">
              <a:rPr lang="sk-SK" smtClean="0"/>
              <a:t>1. 4. 2020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0E6E2FF-99D8-48CD-A9CE-54BDDE7AF1F5}" type="slidenum">
              <a:rPr lang="sk-SK" smtClean="0"/>
              <a:t>‹#›</a:t>
            </a:fld>
            <a:endParaRPr lang="sk-SK"/>
          </a:p>
        </p:txBody>
      </p:sp>
    </p:spTree>
    <p:extLst>
      <p:ext uri="{BB962C8B-B14F-4D97-AF65-F5344CB8AC3E}">
        <p14:creationId xmlns:p14="http://schemas.microsoft.com/office/powerpoint/2010/main" val="90596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688737-A09D-41D1-A1B9-D9D142B1BEB8}" type="datetimeFigureOut">
              <a:rPr lang="sk-SK" smtClean="0"/>
              <a:t>1. 4. 2020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0E6E2FF-99D8-48CD-A9CE-54BDDE7AF1F5}" type="slidenum">
              <a:rPr lang="sk-SK" smtClean="0"/>
              <a:t>‹#›</a:t>
            </a:fld>
            <a:endParaRPr lang="sk-SK"/>
          </a:p>
        </p:txBody>
      </p:sp>
    </p:spTree>
    <p:extLst>
      <p:ext uri="{BB962C8B-B14F-4D97-AF65-F5344CB8AC3E}">
        <p14:creationId xmlns:p14="http://schemas.microsoft.com/office/powerpoint/2010/main" val="25939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688737-A09D-41D1-A1B9-D9D142B1BEB8}" type="datetimeFigureOut">
              <a:rPr lang="sk-SK" smtClean="0"/>
              <a:t>1. 4. 2020</a:t>
            </a:fld>
            <a:endParaRPr lang="sk-S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0E6E2FF-99D8-48CD-A9CE-54BDDE7AF1F5}" type="slidenum">
              <a:rPr lang="sk-SK" smtClean="0"/>
              <a:t>‹#›</a:t>
            </a:fld>
            <a:endParaRPr lang="sk-SK"/>
          </a:p>
        </p:txBody>
      </p:sp>
    </p:spTree>
    <p:extLst>
      <p:ext uri="{BB962C8B-B14F-4D97-AF65-F5344CB8AC3E}">
        <p14:creationId xmlns:p14="http://schemas.microsoft.com/office/powerpoint/2010/main" val="3731518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google.com/imghp?hl=en" TargetMode="External"/><Relationship Id="rId3" Type="http://schemas.openxmlformats.org/officeDocument/2006/relationships/hyperlink" Target="https://www.nytimes.com/article/coronavirus-timeline.html?fbclid=IwAR3gvk25qy8_quEyGrZr8RD_BUyxXbRx6ySFkpUszlirsghwTQ79bFeQ41Q" TargetMode="External"/><Relationship Id="rId7" Type="http://schemas.openxmlformats.org/officeDocument/2006/relationships/hyperlink" Target="https://en.wikipedia.org/wiki/2019%E2%80%9320_coronavirus_pandemic#China" TargetMode="External"/><Relationship Id="rId2" Type="http://schemas.openxmlformats.org/officeDocument/2006/relationships/hyperlink" Target="https://www.wired.co.uk/article/china-coronavirus?fbclid=IwAR2BPu8-su8sHqbE5LP3ssQCKfi6Kbr72_DapgdDNBEcjM189B1j4rLuFmU" TargetMode="External"/><Relationship Id="rId1" Type="http://schemas.openxmlformats.org/officeDocument/2006/relationships/slideLayout" Target="../slideLayouts/slideLayout2.xml"/><Relationship Id="rId6" Type="http://schemas.openxmlformats.org/officeDocument/2006/relationships/hyperlink" Target="https://en.wikipedia.org/wiki/2019%E2%80%9320_coronavirus_pandemic_in_mainland_China#Early_response_by_Wuhan" TargetMode="External"/><Relationship Id="rId5" Type="http://schemas.openxmlformats.org/officeDocument/2006/relationships/hyperlink" Target="https://en.wikipedia.org/wiki/Coronavirus_disease_2019" TargetMode="External"/><Relationship Id="rId4" Type="http://schemas.openxmlformats.org/officeDocument/2006/relationships/hyperlink" Target="https://en.wikipedia.org/wiki/Timeline_of_the_2019%E2%80%9320_coronavirus_pandemic_in_November_2019_%E2%80%93_January_2020" TargetMode="Externa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D42CA-52EB-4AC0-BEF3-4163DA1898BD}"/>
              </a:ext>
            </a:extLst>
          </p:cNvPr>
          <p:cNvSpPr>
            <a:spLocks noGrp="1"/>
          </p:cNvSpPr>
          <p:nvPr>
            <p:ph type="ctrTitle"/>
          </p:nvPr>
        </p:nvSpPr>
        <p:spPr>
          <a:xfrm>
            <a:off x="2483142" y="2832877"/>
            <a:ext cx="6555971" cy="1181801"/>
          </a:xfrm>
        </p:spPr>
        <p:txBody>
          <a:bodyPr/>
          <a:lstStyle/>
          <a:p>
            <a:r>
              <a:rPr lang="sk-SK"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a:t>
            </a:r>
            <a:r>
              <a:rPr lang="en-GB"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vid</a:t>
            </a:r>
            <a:r>
              <a:rPr lang="sk-SK"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-19 in China</a:t>
            </a:r>
          </a:p>
        </p:txBody>
      </p:sp>
      <p:sp>
        <p:nvSpPr>
          <p:cNvPr id="3" name="Subtitle 2">
            <a:extLst>
              <a:ext uri="{FF2B5EF4-FFF2-40B4-BE49-F238E27FC236}">
                <a16:creationId xmlns:a16="http://schemas.microsoft.com/office/drawing/2014/main" xmlns="" id="{C2B2E06B-271F-460B-93D9-749B41781BCF}"/>
              </a:ext>
            </a:extLst>
          </p:cNvPr>
          <p:cNvSpPr>
            <a:spLocks noGrp="1"/>
          </p:cNvSpPr>
          <p:nvPr>
            <p:ph type="subTitle" idx="1"/>
          </p:nvPr>
        </p:nvSpPr>
        <p:spPr>
          <a:xfrm>
            <a:off x="-92279" y="6517196"/>
            <a:ext cx="2973029" cy="340804"/>
          </a:xfrm>
        </p:spPr>
        <p:txBody>
          <a:bodyPr>
            <a:normAutofit/>
          </a:bodyPr>
          <a:lstStyle/>
          <a:p>
            <a:r>
              <a:rPr lang="sk-SK" sz="1600" dirty="0"/>
              <a:t>©Michal Monček, Kvarta 2020</a:t>
            </a:r>
          </a:p>
          <a:p>
            <a:endParaRPr lang="sk-SK" sz="1600" dirty="0"/>
          </a:p>
        </p:txBody>
      </p:sp>
      <p:pic>
        <p:nvPicPr>
          <p:cNvPr id="1026" name="Picture 2" descr="China Flag Wave Loop Waving Arkivvideomateriale (100 % royalty ...">
            <a:extLst>
              <a:ext uri="{FF2B5EF4-FFF2-40B4-BE49-F238E27FC236}">
                <a16:creationId xmlns:a16="http://schemas.microsoft.com/office/drawing/2014/main" xmlns="" id="{E7A8711C-8FEA-4BD9-AF5D-E99C0C1364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12428">
            <a:off x="3804686" y="674558"/>
            <a:ext cx="3300790" cy="185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oronavirus Policy – EuroSLA30">
            <a:extLst>
              <a:ext uri="{FF2B5EF4-FFF2-40B4-BE49-F238E27FC236}">
                <a16:creationId xmlns:a16="http://schemas.microsoft.com/office/drawing/2014/main" xmlns="" id="{44A6186F-6507-4CD1-A038-DDA8564BA6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86057">
            <a:off x="5542307" y="4272497"/>
            <a:ext cx="3318548" cy="2064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hina confirms spread of coronavirus as new cases surge – EURACTIV.com">
            <a:extLst>
              <a:ext uri="{FF2B5EF4-FFF2-40B4-BE49-F238E27FC236}">
                <a16:creationId xmlns:a16="http://schemas.microsoft.com/office/drawing/2014/main" xmlns="" id="{06B2DD3E-9EE0-4D86-8F3D-77EA3A54C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5278">
            <a:off x="1057012" y="4219517"/>
            <a:ext cx="3493001" cy="1964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2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A23B838-5190-401F-8C4D-B6EE2635EC22}"/>
              </a:ext>
            </a:extLst>
          </p:cNvPr>
          <p:cNvSpPr>
            <a:spLocks noGrp="1"/>
          </p:cNvSpPr>
          <p:nvPr>
            <p:ph idx="1"/>
          </p:nvPr>
        </p:nvSpPr>
        <p:spPr>
          <a:xfrm>
            <a:off x="526332" y="1304911"/>
            <a:ext cx="8596668" cy="5121056"/>
          </a:xfrm>
        </p:spPr>
        <p:txBody>
          <a:bodyPr>
            <a:normAutofit/>
          </a:bodyPr>
          <a:lstStyle/>
          <a:p>
            <a:r>
              <a:rPr lang="en-US" dirty="0"/>
              <a:t>The disease appears to have originated from a Wuhan seafood market where wild animals</a:t>
            </a:r>
            <a:r>
              <a:rPr lang="sk-SK" dirty="0"/>
              <a:t> </a:t>
            </a:r>
            <a:r>
              <a:rPr lang="en-US" dirty="0"/>
              <a:t>are traded illegally</a:t>
            </a:r>
            <a:endParaRPr lang="sk-SK" dirty="0"/>
          </a:p>
          <a:p>
            <a:r>
              <a:rPr lang="sk-SK" dirty="0"/>
              <a:t>T</a:t>
            </a:r>
            <a:r>
              <a:rPr lang="en-US" dirty="0"/>
              <a:t>he hunt for the animal source of Covid-19 is still unknown, although there are some strong contenders</a:t>
            </a:r>
            <a:endParaRPr lang="sk-SK" dirty="0"/>
          </a:p>
          <a:p>
            <a:pPr lvl="1"/>
            <a:r>
              <a:rPr lang="en-US" dirty="0"/>
              <a:t>A team of virologists at the Wuhan Institute for Virology </a:t>
            </a:r>
            <a:r>
              <a:rPr lang="sk-SK" dirty="0"/>
              <a:t>released a detailed paper</a:t>
            </a:r>
            <a:r>
              <a:rPr lang="en-US" dirty="0"/>
              <a:t> showing that the new coronaviruses' genetic makeup is 96 per cent identical to that of a coronavirus found in bats</a:t>
            </a:r>
            <a:endParaRPr lang="sk-SK" dirty="0"/>
          </a:p>
          <a:p>
            <a:r>
              <a:rPr lang="en-US" dirty="0"/>
              <a:t>The Wuhan market was shut down for inspection and cleaning on January 1, but by then it appears that Covid-19 was already starting to spread beyond the market itself</a:t>
            </a:r>
            <a:endParaRPr lang="sk-SK" dirty="0"/>
          </a:p>
          <a:p>
            <a:r>
              <a:rPr lang="en-US" dirty="0"/>
              <a:t>On January 21, the WHO Western Pacific office said the disease was also being transmitted between humans – evidence of which is apparent after medical staff became infected with the virus</a:t>
            </a:r>
            <a:endParaRPr lang="sk-SK" dirty="0"/>
          </a:p>
          <a:p>
            <a:r>
              <a:rPr lang="en-US" dirty="0"/>
              <a:t>Since then, evidence of widespread human-to-human transmission outside of China has been well established, making chances of containing the virus much harder</a:t>
            </a:r>
            <a:endParaRPr lang="sk-SK" dirty="0"/>
          </a:p>
        </p:txBody>
      </p:sp>
      <p:sp>
        <p:nvSpPr>
          <p:cNvPr id="4" name="Title 1">
            <a:extLst>
              <a:ext uri="{FF2B5EF4-FFF2-40B4-BE49-F238E27FC236}">
                <a16:creationId xmlns:a16="http://schemas.microsoft.com/office/drawing/2014/main" xmlns="" id="{95DA4E45-5B0C-407D-82A2-6775C2CFA37D}"/>
              </a:ext>
            </a:extLst>
          </p:cNvPr>
          <p:cNvSpPr>
            <a:spLocks noGrp="1"/>
          </p:cNvSpPr>
          <p:nvPr>
            <p:ph type="title"/>
          </p:nvPr>
        </p:nvSpPr>
        <p:spPr>
          <a:xfrm>
            <a:off x="526332" y="248873"/>
            <a:ext cx="5471796" cy="707472"/>
          </a:xfrm>
        </p:spPr>
        <p:txBody>
          <a:bodyPr>
            <a:normAutofit fontScale="90000"/>
          </a:bodyPr>
          <a:lstStyle/>
          <a:p>
            <a:r>
              <a:rPr lang="sk-SK" sz="3800" b="1" dirty="0">
                <a:ln w="6600">
                  <a:solidFill>
                    <a:schemeClr val="accent2"/>
                  </a:solidFill>
                  <a:prstDash val="solid"/>
                </a:ln>
                <a:solidFill>
                  <a:srgbClr val="FFFFFF"/>
                </a:solidFill>
                <a:effectLst>
                  <a:outerShdw dist="38100" dir="2700000" algn="tl" rotWithShape="0">
                    <a:schemeClr val="accent2"/>
                  </a:outerShdw>
                </a:effectLst>
              </a:rPr>
              <a:t>How did Covid-19 start?</a:t>
            </a:r>
          </a:p>
        </p:txBody>
      </p:sp>
      <p:pic>
        <p:nvPicPr>
          <p:cNvPr id="2050" name="Picture 2" descr="Why wild animals are a key ingredient in China's coronavirus outbreak">
            <a:extLst>
              <a:ext uri="{FF2B5EF4-FFF2-40B4-BE49-F238E27FC236}">
                <a16:creationId xmlns:a16="http://schemas.microsoft.com/office/drawing/2014/main" xmlns="" id="{B2FC75C1-6137-4798-8666-0FF8FFF24A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5988" y="493276"/>
            <a:ext cx="2736909" cy="1824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China, US spar over origin of virus">
            <a:extLst>
              <a:ext uri="{FF2B5EF4-FFF2-40B4-BE49-F238E27FC236}">
                <a16:creationId xmlns:a16="http://schemas.microsoft.com/office/drawing/2014/main" xmlns="" id="{137AFDF6-6B8E-455B-9316-EB150C5C7D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5988" y="4640786"/>
            <a:ext cx="2736909" cy="1824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25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C731CF7-5634-483B-A8F2-A7B582A63BCC}"/>
              </a:ext>
            </a:extLst>
          </p:cNvPr>
          <p:cNvSpPr>
            <a:spLocks noGrp="1"/>
          </p:cNvSpPr>
          <p:nvPr>
            <p:ph type="title"/>
          </p:nvPr>
        </p:nvSpPr>
        <p:spPr>
          <a:xfrm>
            <a:off x="526332" y="248873"/>
            <a:ext cx="5471796" cy="707472"/>
          </a:xfrm>
        </p:spPr>
        <p:txBody>
          <a:bodyPr>
            <a:normAutofit fontScale="90000"/>
          </a:bodyPr>
          <a:lstStyle/>
          <a:p>
            <a:r>
              <a:rPr lang="sk-SK" sz="3800" b="1" dirty="0">
                <a:ln w="6600">
                  <a:solidFill>
                    <a:schemeClr val="accent2"/>
                  </a:solidFill>
                  <a:prstDash val="solid"/>
                </a:ln>
                <a:solidFill>
                  <a:srgbClr val="FFFFFF"/>
                </a:solidFill>
                <a:effectLst>
                  <a:outerShdw dist="38100" dir="2700000" algn="tl" rotWithShape="0">
                    <a:schemeClr val="accent2"/>
                  </a:outerShdw>
                </a:effectLst>
              </a:rPr>
              <a:t>What exactly is Covid-19?</a:t>
            </a:r>
          </a:p>
        </p:txBody>
      </p:sp>
      <p:sp>
        <p:nvSpPr>
          <p:cNvPr id="5" name="Content Placeholder 2">
            <a:extLst>
              <a:ext uri="{FF2B5EF4-FFF2-40B4-BE49-F238E27FC236}">
                <a16:creationId xmlns:a16="http://schemas.microsoft.com/office/drawing/2014/main" xmlns="" id="{287B5124-246B-4E9A-A2BF-03D891F9A062}"/>
              </a:ext>
            </a:extLst>
          </p:cNvPr>
          <p:cNvSpPr>
            <a:spLocks noGrp="1"/>
          </p:cNvSpPr>
          <p:nvPr>
            <p:ph idx="1"/>
          </p:nvPr>
        </p:nvSpPr>
        <p:spPr>
          <a:xfrm>
            <a:off x="526332" y="1304910"/>
            <a:ext cx="8596668" cy="5179779"/>
          </a:xfrm>
        </p:spPr>
        <p:txBody>
          <a:bodyPr>
            <a:normAutofit lnSpcReduction="10000"/>
          </a:bodyPr>
          <a:lstStyle/>
          <a:p>
            <a:r>
              <a:rPr lang="en-US" dirty="0"/>
              <a:t>Coronaviruses are a large group of viruses that are known to infect both humans and animals</a:t>
            </a:r>
            <a:endParaRPr lang="sk-SK" dirty="0"/>
          </a:p>
          <a:p>
            <a:r>
              <a:rPr lang="en-US" dirty="0"/>
              <a:t>The most well-known case of a coronavirus epidemic was S</a:t>
            </a:r>
            <a:r>
              <a:rPr lang="sk-SK" dirty="0"/>
              <a:t>ARS</a:t>
            </a:r>
            <a:r>
              <a:rPr lang="en-US" dirty="0"/>
              <a:t>, which, after first being detected in southern China in 2002, went on to affect 26 countries and resulted in more than 8,000 cases and 774 deaths</a:t>
            </a:r>
            <a:endParaRPr lang="sk-SK" dirty="0"/>
          </a:p>
          <a:p>
            <a:r>
              <a:rPr lang="sk-SK" dirty="0"/>
              <a:t>O</a:t>
            </a:r>
            <a:r>
              <a:rPr lang="en-US" dirty="0"/>
              <a:t>n January 7 Chinese health authorities identified that it was caused by to a strain of coronavirus that hadn’t been encountered in humans before</a:t>
            </a:r>
            <a:endParaRPr lang="sk-SK" dirty="0"/>
          </a:p>
          <a:p>
            <a:pPr lvl="1"/>
            <a:r>
              <a:rPr lang="en-US" dirty="0"/>
              <a:t>Five days later the Chinese government shared the genetic sequence of the virus so that other countries could develop their own diagnostic kits</a:t>
            </a:r>
            <a:endParaRPr lang="sk-SK" dirty="0"/>
          </a:p>
          <a:p>
            <a:r>
              <a:rPr lang="sk-SK" dirty="0"/>
              <a:t>Symptoms </a:t>
            </a:r>
            <a:r>
              <a:rPr lang="en-US" dirty="0"/>
              <a:t>of coronaviruses are often mild – the most common symptoms are a fever and dry cough – in some cases they lead to more serious respiratory tract illness including pneumonia and bronchitis</a:t>
            </a:r>
            <a:endParaRPr lang="sk-SK" dirty="0"/>
          </a:p>
          <a:p>
            <a:pPr lvl="1"/>
            <a:r>
              <a:rPr lang="en-US" dirty="0"/>
              <a:t>These can be particularly dangerous in older patients, or people who have existing health conditions</a:t>
            </a:r>
            <a:endParaRPr lang="sk-SK" dirty="0"/>
          </a:p>
          <a:p>
            <a:pPr lvl="1"/>
            <a:r>
              <a:rPr lang="en-US" dirty="0"/>
              <a:t>A study of 44,415 early Chinese Covid-19 patients found that 81 per cent of people with confirmed infections experienced only mild symptoms</a:t>
            </a:r>
            <a:r>
              <a:rPr lang="sk-SK" dirty="0"/>
              <a:t>,</a:t>
            </a:r>
            <a:r>
              <a:rPr lang="en-US" dirty="0"/>
              <a:t> 14 per cent were in a severe condition while five per cent of people were critical cases</a:t>
            </a:r>
            <a:endParaRPr lang="sk-SK" dirty="0"/>
          </a:p>
          <a:p>
            <a:endParaRPr lang="sk-SK" dirty="0"/>
          </a:p>
        </p:txBody>
      </p:sp>
      <p:pic>
        <p:nvPicPr>
          <p:cNvPr id="3074" name="Picture 2" descr="Coronavirus Disease 2019 (COVID-19) - United States Department of ...">
            <a:extLst>
              <a:ext uri="{FF2B5EF4-FFF2-40B4-BE49-F238E27FC236}">
                <a16:creationId xmlns:a16="http://schemas.microsoft.com/office/drawing/2014/main" xmlns="" id="{279F7F7B-0985-4C92-BA3F-8558CDDFC0F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188" t="1" r="21491" b="-497"/>
          <a:stretch/>
        </p:blipFill>
        <p:spPr bwMode="auto">
          <a:xfrm>
            <a:off x="9123000" y="248873"/>
            <a:ext cx="2659308" cy="1607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Coronavirus: Hubei cities fearful as medical supplies run low ...">
            <a:extLst>
              <a:ext uri="{FF2B5EF4-FFF2-40B4-BE49-F238E27FC236}">
                <a16:creationId xmlns:a16="http://schemas.microsoft.com/office/drawing/2014/main" xmlns="" id="{3C6193A2-87C4-4CB0-AAB2-5FD11E2F3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8835" y="2567031"/>
            <a:ext cx="2659308" cy="1495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Coronavirus worse than SARS outbreak as number infected hits ...">
            <a:extLst>
              <a:ext uri="{FF2B5EF4-FFF2-40B4-BE49-F238E27FC236}">
                <a16:creationId xmlns:a16="http://schemas.microsoft.com/office/drawing/2014/main" xmlns="" id="{162E4D35-CCE8-4E9E-9515-DD30D4D39E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5342" y="4773247"/>
            <a:ext cx="2774623" cy="1849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16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4318C34C-9649-4533-B1EC-5F94CE4327BA}"/>
              </a:ext>
            </a:extLst>
          </p:cNvPr>
          <p:cNvSpPr>
            <a:spLocks noGrp="1"/>
          </p:cNvSpPr>
          <p:nvPr>
            <p:ph type="title"/>
          </p:nvPr>
        </p:nvSpPr>
        <p:spPr>
          <a:xfrm>
            <a:off x="526331" y="248873"/>
            <a:ext cx="6881147" cy="707472"/>
          </a:xfrm>
        </p:spPr>
        <p:txBody>
          <a:bodyPr>
            <a:normAutofit fontScale="90000"/>
          </a:bodyPr>
          <a:lstStyle/>
          <a:p>
            <a:r>
              <a:rPr lang="sk-SK" sz="3800" b="1" dirty="0">
                <a:ln w="6600">
                  <a:solidFill>
                    <a:schemeClr val="accent2"/>
                  </a:solidFill>
                  <a:prstDash val="solid"/>
                </a:ln>
                <a:solidFill>
                  <a:srgbClr val="FFFFFF"/>
                </a:solidFill>
                <a:effectLst>
                  <a:outerShdw dist="38100" dir="2700000" algn="tl" rotWithShape="0">
                    <a:schemeClr val="accent2"/>
                  </a:outerShdw>
                </a:effectLst>
              </a:rPr>
              <a:t>A timeline of Covid-19 pandemic</a:t>
            </a:r>
          </a:p>
        </p:txBody>
      </p:sp>
      <p:sp>
        <p:nvSpPr>
          <p:cNvPr id="7" name="Content Placeholder 6">
            <a:extLst>
              <a:ext uri="{FF2B5EF4-FFF2-40B4-BE49-F238E27FC236}">
                <a16:creationId xmlns:a16="http://schemas.microsoft.com/office/drawing/2014/main" xmlns="" id="{F5A16BC9-7E5A-4485-9964-449841D47C5C}"/>
              </a:ext>
            </a:extLst>
          </p:cNvPr>
          <p:cNvSpPr>
            <a:spLocks noGrp="1"/>
          </p:cNvSpPr>
          <p:nvPr>
            <p:ph idx="1"/>
          </p:nvPr>
        </p:nvSpPr>
        <p:spPr>
          <a:xfrm>
            <a:off x="987727" y="1348380"/>
            <a:ext cx="8596668" cy="1178229"/>
          </a:xfrm>
        </p:spPr>
        <p:txBody>
          <a:bodyPr>
            <a:normAutofit/>
          </a:bodyPr>
          <a:lstStyle/>
          <a:p>
            <a:r>
              <a:rPr lang="sk-SK" sz="1400" dirty="0"/>
              <a:t>T</a:t>
            </a:r>
            <a:r>
              <a:rPr lang="en-US" sz="1400" dirty="0"/>
              <a:t>he first known patient started experiencing symptoms</a:t>
            </a:r>
            <a:endParaRPr lang="sk-SK" sz="1400" dirty="0"/>
          </a:p>
          <a:p>
            <a:r>
              <a:rPr lang="en-US" sz="1400" dirty="0"/>
              <a:t>He had not been to the Huanan Seafood Wholesale Market</a:t>
            </a:r>
            <a:r>
              <a:rPr lang="sk-SK" sz="1400" dirty="0"/>
              <a:t> </a:t>
            </a:r>
            <a:r>
              <a:rPr lang="en-US" sz="1400" dirty="0"/>
              <a:t>of Wuhan</a:t>
            </a:r>
            <a:endParaRPr lang="sk-SK" sz="1400" dirty="0"/>
          </a:p>
          <a:p>
            <a:r>
              <a:rPr lang="en-US" sz="1400" dirty="0"/>
              <a:t>No epidemiological link could be found between this case and later cases</a:t>
            </a:r>
            <a:endParaRPr lang="sk-SK" sz="1400" dirty="0"/>
          </a:p>
        </p:txBody>
      </p:sp>
      <p:sp>
        <p:nvSpPr>
          <p:cNvPr id="8" name="TextBox 7">
            <a:extLst>
              <a:ext uri="{FF2B5EF4-FFF2-40B4-BE49-F238E27FC236}">
                <a16:creationId xmlns:a16="http://schemas.microsoft.com/office/drawing/2014/main" xmlns="" id="{9254A150-E5A9-4906-B6F0-38F39C4B8BCA}"/>
              </a:ext>
            </a:extLst>
          </p:cNvPr>
          <p:cNvSpPr txBox="1"/>
          <p:nvPr/>
        </p:nvSpPr>
        <p:spPr>
          <a:xfrm>
            <a:off x="677334" y="962632"/>
            <a:ext cx="1585519" cy="369332"/>
          </a:xfrm>
          <a:prstGeom prst="rect">
            <a:avLst/>
          </a:prstGeom>
          <a:noFill/>
        </p:spPr>
        <p:txBody>
          <a:bodyPr wrap="square" rtlCol="0">
            <a:spAutoFit/>
          </a:bodyPr>
          <a:lstStyle/>
          <a:p>
            <a:r>
              <a:rPr lang="sk-SK" b="1" dirty="0">
                <a:ln w="9525">
                  <a:solidFill>
                    <a:schemeClr val="bg1"/>
                  </a:solidFill>
                  <a:prstDash val="solid"/>
                </a:ln>
                <a:effectLst>
                  <a:outerShdw blurRad="12700" dist="38100" dir="2700000" algn="tl" rotWithShape="0">
                    <a:schemeClr val="bg1">
                      <a:lumMod val="50000"/>
                    </a:schemeClr>
                  </a:outerShdw>
                </a:effectLst>
              </a:rPr>
              <a:t>1 December</a:t>
            </a:r>
          </a:p>
        </p:txBody>
      </p:sp>
      <p:sp>
        <p:nvSpPr>
          <p:cNvPr id="9" name="TextBox 8">
            <a:extLst>
              <a:ext uri="{FF2B5EF4-FFF2-40B4-BE49-F238E27FC236}">
                <a16:creationId xmlns:a16="http://schemas.microsoft.com/office/drawing/2014/main" xmlns="" id="{B3A15B5C-E049-4D78-8B72-BF769548F88E}"/>
              </a:ext>
            </a:extLst>
          </p:cNvPr>
          <p:cNvSpPr txBox="1"/>
          <p:nvPr/>
        </p:nvSpPr>
        <p:spPr>
          <a:xfrm>
            <a:off x="677334" y="2445050"/>
            <a:ext cx="1730306" cy="369332"/>
          </a:xfrm>
          <a:prstGeom prst="rect">
            <a:avLst/>
          </a:prstGeom>
          <a:noFill/>
        </p:spPr>
        <p:txBody>
          <a:bodyPr wrap="square" rtlCol="0">
            <a:spAutoFit/>
          </a:bodyPr>
          <a:lstStyle/>
          <a:p>
            <a:r>
              <a:rPr lang="sk-SK" b="1" dirty="0">
                <a:ln w="9525">
                  <a:solidFill>
                    <a:schemeClr val="bg1"/>
                  </a:solidFill>
                  <a:prstDash val="solid"/>
                </a:ln>
                <a:effectLst>
                  <a:outerShdw blurRad="12700" dist="38100" dir="2700000" algn="tl" rotWithShape="0">
                    <a:schemeClr val="bg1">
                      <a:lumMod val="50000"/>
                    </a:schemeClr>
                  </a:outerShdw>
                </a:effectLst>
              </a:rPr>
              <a:t>10 December</a:t>
            </a:r>
          </a:p>
        </p:txBody>
      </p:sp>
      <p:sp>
        <p:nvSpPr>
          <p:cNvPr id="10" name="Content Placeholder 6">
            <a:extLst>
              <a:ext uri="{FF2B5EF4-FFF2-40B4-BE49-F238E27FC236}">
                <a16:creationId xmlns:a16="http://schemas.microsoft.com/office/drawing/2014/main" xmlns="" id="{415D0C12-457A-45DA-B2D2-F57320C648DE}"/>
              </a:ext>
            </a:extLst>
          </p:cNvPr>
          <p:cNvSpPr txBox="1">
            <a:spLocks/>
          </p:cNvSpPr>
          <p:nvPr/>
        </p:nvSpPr>
        <p:spPr>
          <a:xfrm>
            <a:off x="987727" y="2820726"/>
            <a:ext cx="8596668" cy="7677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400" dirty="0"/>
              <a:t>57-year-old Wei </a:t>
            </a:r>
            <a:r>
              <a:rPr lang="en-US" sz="1400" dirty="0" err="1"/>
              <a:t>Guixian</a:t>
            </a:r>
            <a:r>
              <a:rPr lang="en-US" sz="1400" dirty="0"/>
              <a:t>, a seafood merchant working at the Huanan Seafood Wholesale Market, might be patient zero</a:t>
            </a:r>
            <a:endParaRPr lang="sk-SK" sz="1400" dirty="0"/>
          </a:p>
        </p:txBody>
      </p:sp>
      <p:sp>
        <p:nvSpPr>
          <p:cNvPr id="11" name="TextBox 10">
            <a:extLst>
              <a:ext uri="{FF2B5EF4-FFF2-40B4-BE49-F238E27FC236}">
                <a16:creationId xmlns:a16="http://schemas.microsoft.com/office/drawing/2014/main" xmlns="" id="{15C46ED6-51E2-40F7-871D-DA945C896183}"/>
              </a:ext>
            </a:extLst>
          </p:cNvPr>
          <p:cNvSpPr txBox="1"/>
          <p:nvPr/>
        </p:nvSpPr>
        <p:spPr>
          <a:xfrm>
            <a:off x="677333" y="3402052"/>
            <a:ext cx="2476927" cy="369332"/>
          </a:xfrm>
          <a:prstGeom prst="rect">
            <a:avLst/>
          </a:prstGeom>
          <a:noFill/>
        </p:spPr>
        <p:txBody>
          <a:bodyPr wrap="square" rtlCol="0">
            <a:spAutoFit/>
          </a:bodyPr>
          <a:lstStyle/>
          <a:p>
            <a:r>
              <a:rPr lang="sk-SK" b="1" dirty="0">
                <a:ln w="9525">
                  <a:solidFill>
                    <a:schemeClr val="bg1"/>
                  </a:solidFill>
                  <a:prstDash val="solid"/>
                </a:ln>
                <a:effectLst>
                  <a:outerShdw blurRad="12700" dist="38100" dir="2700000" algn="tl" rotWithShape="0">
                    <a:schemeClr val="bg1">
                      <a:lumMod val="50000"/>
                    </a:schemeClr>
                  </a:outerShdw>
                </a:effectLst>
              </a:rPr>
              <a:t>18 - 29 December</a:t>
            </a:r>
          </a:p>
        </p:txBody>
      </p:sp>
      <p:sp>
        <p:nvSpPr>
          <p:cNvPr id="12" name="Content Placeholder 6">
            <a:extLst>
              <a:ext uri="{FF2B5EF4-FFF2-40B4-BE49-F238E27FC236}">
                <a16:creationId xmlns:a16="http://schemas.microsoft.com/office/drawing/2014/main" xmlns="" id="{730DCE2D-A402-4C9E-9964-0D3B407A15F5}"/>
              </a:ext>
            </a:extLst>
          </p:cNvPr>
          <p:cNvSpPr txBox="1">
            <a:spLocks/>
          </p:cNvSpPr>
          <p:nvPr/>
        </p:nvSpPr>
        <p:spPr>
          <a:xfrm>
            <a:off x="987727" y="3797735"/>
            <a:ext cx="8596668" cy="17118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sk-SK" sz="1400" dirty="0"/>
              <a:t>M</a:t>
            </a:r>
            <a:r>
              <a:rPr lang="en-US" sz="1400" dirty="0"/>
              <a:t>embers of The Wuhan Institute of Virology alongside others published a report of seven cases of people with severe pneumonia who were admitted to the intensive care unit of Wuhan </a:t>
            </a:r>
            <a:r>
              <a:rPr lang="en-US" sz="1400" dirty="0" err="1"/>
              <a:t>Jin</a:t>
            </a:r>
            <a:r>
              <a:rPr lang="en-US" sz="1400" dirty="0"/>
              <a:t> Yin-Tan Hospital at the beginning of the </a:t>
            </a:r>
            <a:r>
              <a:rPr lang="en-US" sz="1400" dirty="0" err="1"/>
              <a:t>outbrea</a:t>
            </a:r>
            <a:r>
              <a:rPr lang="sk-SK" sz="1400" dirty="0"/>
              <a:t>k</a:t>
            </a:r>
          </a:p>
          <a:p>
            <a:r>
              <a:rPr lang="en-US" sz="1400" dirty="0"/>
              <a:t>Their samples were sent to the laboratory for the diagnosis of the causative pathogen</a:t>
            </a:r>
            <a:endParaRPr lang="sk-SK" sz="1400" dirty="0"/>
          </a:p>
          <a:p>
            <a:r>
              <a:rPr lang="en-US" sz="1400" dirty="0"/>
              <a:t>Patient ICU-01 was not proven to be linked in to the Wuhan Seafood Market however, the remaining six were either sellers or deliverymen at the market</a:t>
            </a:r>
            <a:endParaRPr lang="sk-SK" sz="1400" dirty="0"/>
          </a:p>
        </p:txBody>
      </p:sp>
      <p:sp>
        <p:nvSpPr>
          <p:cNvPr id="14" name="TextBox 13">
            <a:extLst>
              <a:ext uri="{FF2B5EF4-FFF2-40B4-BE49-F238E27FC236}">
                <a16:creationId xmlns:a16="http://schemas.microsoft.com/office/drawing/2014/main" xmlns="" id="{CE417A13-DA2C-40C9-9884-439F45687E0A}"/>
              </a:ext>
            </a:extLst>
          </p:cNvPr>
          <p:cNvSpPr txBox="1"/>
          <p:nvPr/>
        </p:nvSpPr>
        <p:spPr>
          <a:xfrm>
            <a:off x="677333" y="5509620"/>
            <a:ext cx="2476927" cy="369332"/>
          </a:xfrm>
          <a:prstGeom prst="rect">
            <a:avLst/>
          </a:prstGeom>
          <a:noFill/>
        </p:spPr>
        <p:txBody>
          <a:bodyPr wrap="square" rtlCol="0">
            <a:spAutoFit/>
          </a:bodyPr>
          <a:lstStyle/>
          <a:p>
            <a:r>
              <a:rPr lang="sk-SK" b="1" dirty="0">
                <a:ln w="9525">
                  <a:solidFill>
                    <a:schemeClr val="bg1"/>
                  </a:solidFill>
                  <a:prstDash val="solid"/>
                </a:ln>
                <a:effectLst>
                  <a:outerShdw blurRad="12700" dist="38100" dir="2700000" algn="tl" rotWithShape="0">
                    <a:schemeClr val="bg1">
                      <a:lumMod val="50000"/>
                    </a:schemeClr>
                  </a:outerShdw>
                </a:effectLst>
              </a:rPr>
              <a:t>31 December</a:t>
            </a:r>
          </a:p>
        </p:txBody>
      </p:sp>
      <p:sp>
        <p:nvSpPr>
          <p:cNvPr id="15" name="Content Placeholder 6">
            <a:extLst>
              <a:ext uri="{FF2B5EF4-FFF2-40B4-BE49-F238E27FC236}">
                <a16:creationId xmlns:a16="http://schemas.microsoft.com/office/drawing/2014/main" xmlns="" id="{9C8E8FDD-D358-42A0-8CF3-CCFC5AD6EF90}"/>
              </a:ext>
            </a:extLst>
          </p:cNvPr>
          <p:cNvSpPr txBox="1">
            <a:spLocks/>
          </p:cNvSpPr>
          <p:nvPr/>
        </p:nvSpPr>
        <p:spPr>
          <a:xfrm>
            <a:off x="987727" y="6034147"/>
            <a:ext cx="8596668" cy="7677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400" dirty="0"/>
              <a:t>China contacts the WHO and informs them of "cases of pneumonia of unknown etiology (unknown cause) detected in Wuhan"</a:t>
            </a:r>
            <a:endParaRPr lang="sk-SK" sz="1400" dirty="0"/>
          </a:p>
        </p:txBody>
      </p:sp>
      <p:pic>
        <p:nvPicPr>
          <p:cNvPr id="7170" name="Picture 2" descr="Everything You Need To Know About The Coronavirus And Seafood Safety">
            <a:extLst>
              <a:ext uri="{FF2B5EF4-FFF2-40B4-BE49-F238E27FC236}">
                <a16:creationId xmlns:a16="http://schemas.microsoft.com/office/drawing/2014/main" xmlns="" id="{36445136-5CD2-4F76-AC61-A635454B1F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1126" y="426824"/>
            <a:ext cx="3087323" cy="2058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Picture 4" descr="Is The World Health Org's Recommendation To Globally Reschedule ...">
            <a:extLst>
              <a:ext uri="{FF2B5EF4-FFF2-40B4-BE49-F238E27FC236}">
                <a16:creationId xmlns:a16="http://schemas.microsoft.com/office/drawing/2014/main" xmlns="" id="{9F862940-A2DA-4AC8-971D-8C7D1DAE28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9482" y="3797735"/>
            <a:ext cx="2347845" cy="1814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94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5D55B22-0F9B-4DE1-A218-F9C8202284E0}"/>
              </a:ext>
            </a:extLst>
          </p:cNvPr>
          <p:cNvSpPr>
            <a:spLocks noGrp="1"/>
          </p:cNvSpPr>
          <p:nvPr>
            <p:ph type="title"/>
          </p:nvPr>
        </p:nvSpPr>
        <p:spPr>
          <a:xfrm>
            <a:off x="526331" y="215317"/>
            <a:ext cx="6881147" cy="707472"/>
          </a:xfrm>
        </p:spPr>
        <p:txBody>
          <a:bodyPr>
            <a:normAutofit fontScale="90000"/>
          </a:bodyPr>
          <a:lstStyle/>
          <a:p>
            <a:r>
              <a:rPr lang="sk-SK" sz="3800" b="1" dirty="0">
                <a:ln w="6600">
                  <a:solidFill>
                    <a:schemeClr val="accent2"/>
                  </a:solidFill>
                  <a:prstDash val="solid"/>
                </a:ln>
                <a:solidFill>
                  <a:srgbClr val="FFFFFF"/>
                </a:solidFill>
                <a:effectLst>
                  <a:outerShdw dist="38100" dir="2700000" algn="tl" rotWithShape="0">
                    <a:schemeClr val="accent2"/>
                  </a:outerShdw>
                </a:effectLst>
              </a:rPr>
              <a:t>A timeline of Covid-19 pandemic</a:t>
            </a:r>
          </a:p>
        </p:txBody>
      </p:sp>
      <p:sp>
        <p:nvSpPr>
          <p:cNvPr id="7" name="Content Placeholder 6">
            <a:extLst>
              <a:ext uri="{FF2B5EF4-FFF2-40B4-BE49-F238E27FC236}">
                <a16:creationId xmlns:a16="http://schemas.microsoft.com/office/drawing/2014/main" xmlns="" id="{50A67D26-8D1B-45A7-BC08-4D7920E25D4B}"/>
              </a:ext>
            </a:extLst>
          </p:cNvPr>
          <p:cNvSpPr>
            <a:spLocks noGrp="1"/>
          </p:cNvSpPr>
          <p:nvPr>
            <p:ph idx="1"/>
          </p:nvPr>
        </p:nvSpPr>
        <p:spPr>
          <a:xfrm>
            <a:off x="987727" y="1348380"/>
            <a:ext cx="8596668" cy="1178229"/>
          </a:xfrm>
        </p:spPr>
        <p:txBody>
          <a:bodyPr>
            <a:normAutofit/>
          </a:bodyPr>
          <a:lstStyle/>
          <a:p>
            <a:r>
              <a:rPr lang="en-US" sz="1400" dirty="0"/>
              <a:t>Chinese authorities had, by that date, identified 266 people who had been infected before the beginning of 2020</a:t>
            </a:r>
            <a:endParaRPr lang="sk-SK" sz="1400" dirty="0"/>
          </a:p>
          <a:p>
            <a:endParaRPr lang="sk-SK" sz="1400" dirty="0"/>
          </a:p>
        </p:txBody>
      </p:sp>
      <p:sp>
        <p:nvSpPr>
          <p:cNvPr id="8" name="TextBox 7">
            <a:extLst>
              <a:ext uri="{FF2B5EF4-FFF2-40B4-BE49-F238E27FC236}">
                <a16:creationId xmlns:a16="http://schemas.microsoft.com/office/drawing/2014/main" xmlns="" id="{9D16628A-CC21-4436-881C-BF30D2878097}"/>
              </a:ext>
            </a:extLst>
          </p:cNvPr>
          <p:cNvSpPr txBox="1"/>
          <p:nvPr/>
        </p:nvSpPr>
        <p:spPr>
          <a:xfrm>
            <a:off x="677334" y="962632"/>
            <a:ext cx="1585519" cy="369332"/>
          </a:xfrm>
          <a:prstGeom prst="rect">
            <a:avLst/>
          </a:prstGeom>
          <a:noFill/>
        </p:spPr>
        <p:txBody>
          <a:bodyPr wrap="square" rtlCol="0">
            <a:spAutoFit/>
          </a:bodyPr>
          <a:lstStyle/>
          <a:p>
            <a:r>
              <a:rPr lang="sk-SK" b="1" dirty="0">
                <a:ln w="9525">
                  <a:solidFill>
                    <a:schemeClr val="bg1"/>
                  </a:solidFill>
                  <a:prstDash val="solid"/>
                </a:ln>
                <a:effectLst>
                  <a:outerShdw blurRad="12700" dist="38100" dir="2700000" algn="tl" rotWithShape="0">
                    <a:schemeClr val="bg1">
                      <a:lumMod val="50000"/>
                    </a:schemeClr>
                  </a:outerShdw>
                </a:effectLst>
              </a:rPr>
              <a:t>1 January</a:t>
            </a:r>
          </a:p>
        </p:txBody>
      </p:sp>
      <p:sp>
        <p:nvSpPr>
          <p:cNvPr id="14" name="TextBox 13">
            <a:extLst>
              <a:ext uri="{FF2B5EF4-FFF2-40B4-BE49-F238E27FC236}">
                <a16:creationId xmlns:a16="http://schemas.microsoft.com/office/drawing/2014/main" xmlns="" id="{4C54C2EA-9282-49A5-AA1D-CDBAD4A28770}"/>
              </a:ext>
            </a:extLst>
          </p:cNvPr>
          <p:cNvSpPr txBox="1"/>
          <p:nvPr/>
        </p:nvSpPr>
        <p:spPr>
          <a:xfrm>
            <a:off x="677333" y="1937494"/>
            <a:ext cx="1585519" cy="369332"/>
          </a:xfrm>
          <a:prstGeom prst="rect">
            <a:avLst/>
          </a:prstGeom>
          <a:noFill/>
        </p:spPr>
        <p:txBody>
          <a:bodyPr wrap="square" rtlCol="0">
            <a:spAutoFit/>
          </a:bodyPr>
          <a:lstStyle/>
          <a:p>
            <a:r>
              <a:rPr lang="sk-SK" b="1" dirty="0">
                <a:ln w="9525">
                  <a:solidFill>
                    <a:schemeClr val="bg1"/>
                  </a:solidFill>
                  <a:prstDash val="solid"/>
                </a:ln>
                <a:effectLst>
                  <a:outerShdw blurRad="12700" dist="38100" dir="2700000" algn="tl" rotWithShape="0">
                    <a:schemeClr val="bg1">
                      <a:lumMod val="50000"/>
                    </a:schemeClr>
                  </a:outerShdw>
                </a:effectLst>
              </a:rPr>
              <a:t>11 January</a:t>
            </a:r>
          </a:p>
        </p:txBody>
      </p:sp>
      <p:sp>
        <p:nvSpPr>
          <p:cNvPr id="15" name="Content Placeholder 6">
            <a:extLst>
              <a:ext uri="{FF2B5EF4-FFF2-40B4-BE49-F238E27FC236}">
                <a16:creationId xmlns:a16="http://schemas.microsoft.com/office/drawing/2014/main" xmlns="" id="{5CDEBA8F-8628-4360-A769-93C0E6755A50}"/>
              </a:ext>
            </a:extLst>
          </p:cNvPr>
          <p:cNvSpPr txBox="1">
            <a:spLocks/>
          </p:cNvSpPr>
          <p:nvPr/>
        </p:nvSpPr>
        <p:spPr>
          <a:xfrm>
            <a:off x="987726" y="2329529"/>
            <a:ext cx="8810615" cy="11782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400" dirty="0"/>
              <a:t>Chinese state media reported the first known death from an illness caused by the virus</a:t>
            </a:r>
            <a:endParaRPr lang="sk-SK" sz="1400" dirty="0"/>
          </a:p>
          <a:p>
            <a:pPr lvl="1"/>
            <a:r>
              <a:rPr lang="en-US" sz="1400" dirty="0"/>
              <a:t>The 61-year-old man who died was a regular customer at the market in Wuhan, and he had previously been found to have abdominal tumors and chronic liver disease. </a:t>
            </a:r>
            <a:endParaRPr lang="sk-SK" sz="1400" dirty="0"/>
          </a:p>
        </p:txBody>
      </p:sp>
      <p:sp>
        <p:nvSpPr>
          <p:cNvPr id="16" name="TextBox 15">
            <a:extLst>
              <a:ext uri="{FF2B5EF4-FFF2-40B4-BE49-F238E27FC236}">
                <a16:creationId xmlns:a16="http://schemas.microsoft.com/office/drawing/2014/main" xmlns="" id="{2CDDCA90-AD3F-4215-BF4D-006504E05254}"/>
              </a:ext>
            </a:extLst>
          </p:cNvPr>
          <p:cNvSpPr txBox="1"/>
          <p:nvPr/>
        </p:nvSpPr>
        <p:spPr>
          <a:xfrm>
            <a:off x="677332" y="3244334"/>
            <a:ext cx="1585519" cy="369332"/>
          </a:xfrm>
          <a:prstGeom prst="rect">
            <a:avLst/>
          </a:prstGeom>
          <a:noFill/>
        </p:spPr>
        <p:txBody>
          <a:bodyPr wrap="square" rtlCol="0">
            <a:spAutoFit/>
          </a:bodyPr>
          <a:lstStyle/>
          <a:p>
            <a:r>
              <a:rPr lang="sk-SK" b="1" dirty="0">
                <a:ln w="9525">
                  <a:solidFill>
                    <a:schemeClr val="bg1"/>
                  </a:solidFill>
                  <a:prstDash val="solid"/>
                </a:ln>
                <a:effectLst>
                  <a:outerShdw blurRad="12700" dist="38100" dir="2700000" algn="tl" rotWithShape="0">
                    <a:schemeClr val="bg1">
                      <a:lumMod val="50000"/>
                    </a:schemeClr>
                  </a:outerShdw>
                </a:effectLst>
              </a:rPr>
              <a:t>20 January</a:t>
            </a:r>
          </a:p>
        </p:txBody>
      </p:sp>
      <p:sp>
        <p:nvSpPr>
          <p:cNvPr id="17" name="Content Placeholder 6">
            <a:extLst>
              <a:ext uri="{FF2B5EF4-FFF2-40B4-BE49-F238E27FC236}">
                <a16:creationId xmlns:a16="http://schemas.microsoft.com/office/drawing/2014/main" xmlns="" id="{5AA3C4CB-4FBE-4C6F-A323-EC56D53F1C3A}"/>
              </a:ext>
            </a:extLst>
          </p:cNvPr>
          <p:cNvSpPr txBox="1">
            <a:spLocks/>
          </p:cNvSpPr>
          <p:nvPr/>
        </p:nvSpPr>
        <p:spPr>
          <a:xfrm>
            <a:off x="987726" y="3742276"/>
            <a:ext cx="8596668" cy="11782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400" dirty="0"/>
              <a:t>The first confirmed cases outside mainland China occurred in Japan, South Korea and Thailand</a:t>
            </a:r>
            <a:endParaRPr lang="sk-SK" sz="1400" dirty="0"/>
          </a:p>
          <a:p>
            <a:r>
              <a:rPr lang="en-US" sz="1400" dirty="0"/>
              <a:t>The first confirmed case in the United States came the next day in Washington State, where a man in his 30s developed symptoms after returning from a trip to Wuhan</a:t>
            </a:r>
            <a:endParaRPr lang="sk-SK" sz="1400" dirty="0"/>
          </a:p>
        </p:txBody>
      </p:sp>
      <p:sp>
        <p:nvSpPr>
          <p:cNvPr id="18" name="TextBox 17">
            <a:extLst>
              <a:ext uri="{FF2B5EF4-FFF2-40B4-BE49-F238E27FC236}">
                <a16:creationId xmlns:a16="http://schemas.microsoft.com/office/drawing/2014/main" xmlns="" id="{60698390-BF7D-419B-BF22-4107F0F53326}"/>
              </a:ext>
            </a:extLst>
          </p:cNvPr>
          <p:cNvSpPr txBox="1"/>
          <p:nvPr/>
        </p:nvSpPr>
        <p:spPr>
          <a:xfrm>
            <a:off x="677332" y="4679783"/>
            <a:ext cx="1585519" cy="369332"/>
          </a:xfrm>
          <a:prstGeom prst="rect">
            <a:avLst/>
          </a:prstGeom>
          <a:noFill/>
        </p:spPr>
        <p:txBody>
          <a:bodyPr wrap="square" rtlCol="0">
            <a:spAutoFit/>
          </a:bodyPr>
          <a:lstStyle/>
          <a:p>
            <a:r>
              <a:rPr lang="sk-SK" b="1" dirty="0">
                <a:ln w="9525">
                  <a:solidFill>
                    <a:schemeClr val="bg1"/>
                  </a:solidFill>
                  <a:prstDash val="solid"/>
                </a:ln>
                <a:effectLst>
                  <a:outerShdw blurRad="12700" dist="38100" dir="2700000" algn="tl" rotWithShape="0">
                    <a:schemeClr val="bg1">
                      <a:lumMod val="50000"/>
                    </a:schemeClr>
                  </a:outerShdw>
                </a:effectLst>
              </a:rPr>
              <a:t>23 January</a:t>
            </a:r>
          </a:p>
        </p:txBody>
      </p:sp>
      <p:sp>
        <p:nvSpPr>
          <p:cNvPr id="20" name="Content Placeholder 6">
            <a:extLst>
              <a:ext uri="{FF2B5EF4-FFF2-40B4-BE49-F238E27FC236}">
                <a16:creationId xmlns:a16="http://schemas.microsoft.com/office/drawing/2014/main" xmlns="" id="{5D298B91-01BE-41B3-BEA0-E6106EE443FB}"/>
              </a:ext>
            </a:extLst>
          </p:cNvPr>
          <p:cNvSpPr txBox="1">
            <a:spLocks/>
          </p:cNvSpPr>
          <p:nvPr/>
        </p:nvSpPr>
        <p:spPr>
          <a:xfrm>
            <a:off x="987726" y="5155023"/>
            <a:ext cx="8596668" cy="11782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400" dirty="0"/>
              <a:t>The Chinese authorities closed off Wuhan by canceling planes and trains leaving the city, and suspending buses, subways and ferries within it.</a:t>
            </a:r>
            <a:endParaRPr lang="sk-SK" sz="1400" dirty="0"/>
          </a:p>
          <a:p>
            <a:r>
              <a:rPr lang="en-US" sz="1400" dirty="0"/>
              <a:t>At this point, at least 17 people had died and more than 570 others had been infected, including in Taiwan, Japan, Thailand, South Korea and the United States</a:t>
            </a:r>
            <a:endParaRPr lang="sk-SK" sz="1400" dirty="0"/>
          </a:p>
        </p:txBody>
      </p:sp>
      <p:pic>
        <p:nvPicPr>
          <p:cNvPr id="6146" name="Picture 2" descr="Satellite photos show Wuhan's deserted streets during quarantine ...">
            <a:extLst>
              <a:ext uri="{FF2B5EF4-FFF2-40B4-BE49-F238E27FC236}">
                <a16:creationId xmlns:a16="http://schemas.microsoft.com/office/drawing/2014/main" xmlns="" id="{C85CF38C-368F-4471-BD5E-697908E93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1979" y="367231"/>
            <a:ext cx="2850691" cy="2138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descr="Wuhan's coronavirus outbreak: Life inside the quarantine">
            <a:extLst>
              <a:ext uri="{FF2B5EF4-FFF2-40B4-BE49-F238E27FC236}">
                <a16:creationId xmlns:a16="http://schemas.microsoft.com/office/drawing/2014/main" xmlns="" id="{5D272196-3A15-467B-9307-64FF990370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5433" y="3613666"/>
            <a:ext cx="2540597" cy="1692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20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E4BE279-ED9F-48AA-9577-86979CDB8E72}"/>
              </a:ext>
            </a:extLst>
          </p:cNvPr>
          <p:cNvSpPr>
            <a:spLocks noGrp="1"/>
          </p:cNvSpPr>
          <p:nvPr>
            <p:ph type="title"/>
          </p:nvPr>
        </p:nvSpPr>
        <p:spPr>
          <a:xfrm>
            <a:off x="526331" y="215317"/>
            <a:ext cx="6881147" cy="707472"/>
          </a:xfrm>
        </p:spPr>
        <p:txBody>
          <a:bodyPr>
            <a:normAutofit fontScale="90000"/>
          </a:bodyPr>
          <a:lstStyle/>
          <a:p>
            <a:r>
              <a:rPr lang="sk-SK" sz="3800" b="1" dirty="0">
                <a:ln w="6600">
                  <a:solidFill>
                    <a:schemeClr val="accent2"/>
                  </a:solidFill>
                  <a:prstDash val="solid"/>
                </a:ln>
                <a:solidFill>
                  <a:srgbClr val="FFFFFF"/>
                </a:solidFill>
                <a:effectLst>
                  <a:outerShdw dist="38100" dir="2700000" algn="tl" rotWithShape="0">
                    <a:schemeClr val="accent2"/>
                  </a:outerShdw>
                </a:effectLst>
              </a:rPr>
              <a:t>A timeline of Covid-19 pandemic</a:t>
            </a:r>
          </a:p>
        </p:txBody>
      </p:sp>
      <p:sp>
        <p:nvSpPr>
          <p:cNvPr id="6" name="Content Placeholder 6">
            <a:extLst>
              <a:ext uri="{FF2B5EF4-FFF2-40B4-BE49-F238E27FC236}">
                <a16:creationId xmlns:a16="http://schemas.microsoft.com/office/drawing/2014/main" xmlns="" id="{D1D9B444-B499-4F14-9A21-FDE8F40882C1}"/>
              </a:ext>
            </a:extLst>
          </p:cNvPr>
          <p:cNvSpPr>
            <a:spLocks noGrp="1"/>
          </p:cNvSpPr>
          <p:nvPr>
            <p:ph idx="1"/>
          </p:nvPr>
        </p:nvSpPr>
        <p:spPr>
          <a:xfrm>
            <a:off x="987727" y="1348380"/>
            <a:ext cx="8596668" cy="1178229"/>
          </a:xfrm>
        </p:spPr>
        <p:txBody>
          <a:bodyPr>
            <a:normAutofit/>
          </a:bodyPr>
          <a:lstStyle/>
          <a:p>
            <a:r>
              <a:rPr lang="en-US" sz="1400" dirty="0"/>
              <a:t>The Trump administration suspended entry into the United States by any foreign nationals who had traveled to China in the past 14 days, excluding the immediate family members of American citizens or permanent resident</a:t>
            </a:r>
            <a:r>
              <a:rPr lang="sk-SK" sz="1400" dirty="0"/>
              <a:t>s</a:t>
            </a:r>
          </a:p>
          <a:p>
            <a:r>
              <a:rPr lang="en-US" sz="1400" dirty="0"/>
              <a:t>By this date, 213 people had died and nearly 9,800 had been infected worldwide</a:t>
            </a:r>
            <a:endParaRPr lang="sk-SK" sz="1400" dirty="0"/>
          </a:p>
        </p:txBody>
      </p:sp>
      <p:sp>
        <p:nvSpPr>
          <p:cNvPr id="7" name="TextBox 6">
            <a:extLst>
              <a:ext uri="{FF2B5EF4-FFF2-40B4-BE49-F238E27FC236}">
                <a16:creationId xmlns:a16="http://schemas.microsoft.com/office/drawing/2014/main" xmlns="" id="{7DC91DC1-3997-4C75-90CB-DDB4FEA52C2F}"/>
              </a:ext>
            </a:extLst>
          </p:cNvPr>
          <p:cNvSpPr txBox="1"/>
          <p:nvPr/>
        </p:nvSpPr>
        <p:spPr>
          <a:xfrm>
            <a:off x="677334" y="962632"/>
            <a:ext cx="1585519" cy="369332"/>
          </a:xfrm>
          <a:prstGeom prst="rect">
            <a:avLst/>
          </a:prstGeom>
          <a:noFill/>
        </p:spPr>
        <p:txBody>
          <a:bodyPr wrap="square" rtlCol="0">
            <a:spAutoFit/>
          </a:bodyPr>
          <a:lstStyle/>
          <a:p>
            <a:r>
              <a:rPr lang="sk-SK" b="1" dirty="0">
                <a:ln w="9525">
                  <a:solidFill>
                    <a:schemeClr val="bg1"/>
                  </a:solidFill>
                  <a:prstDash val="solid"/>
                </a:ln>
                <a:effectLst>
                  <a:outerShdw blurRad="12700" dist="38100" dir="2700000" algn="tl" rotWithShape="0">
                    <a:schemeClr val="bg1">
                      <a:lumMod val="50000"/>
                    </a:schemeClr>
                  </a:outerShdw>
                </a:effectLst>
              </a:rPr>
              <a:t>31 January</a:t>
            </a:r>
          </a:p>
        </p:txBody>
      </p:sp>
      <p:sp>
        <p:nvSpPr>
          <p:cNvPr id="14" name="TextBox 13">
            <a:extLst>
              <a:ext uri="{FF2B5EF4-FFF2-40B4-BE49-F238E27FC236}">
                <a16:creationId xmlns:a16="http://schemas.microsoft.com/office/drawing/2014/main" xmlns="" id="{EC5D8CB5-98B6-48A6-B8A7-6A3DFCB60CF9}"/>
              </a:ext>
            </a:extLst>
          </p:cNvPr>
          <p:cNvSpPr txBox="1"/>
          <p:nvPr/>
        </p:nvSpPr>
        <p:spPr>
          <a:xfrm>
            <a:off x="677334" y="2526609"/>
            <a:ext cx="1585519" cy="369332"/>
          </a:xfrm>
          <a:prstGeom prst="rect">
            <a:avLst/>
          </a:prstGeom>
          <a:noFill/>
        </p:spPr>
        <p:txBody>
          <a:bodyPr wrap="square" rtlCol="0">
            <a:spAutoFit/>
          </a:bodyPr>
          <a:lstStyle/>
          <a:p>
            <a:r>
              <a:rPr lang="sk-SK" b="1" dirty="0">
                <a:ln w="9525">
                  <a:solidFill>
                    <a:schemeClr val="bg1"/>
                  </a:solidFill>
                  <a:prstDash val="solid"/>
                </a:ln>
                <a:effectLst>
                  <a:outerShdw blurRad="12700" dist="38100" dir="2700000" algn="tl" rotWithShape="0">
                    <a:schemeClr val="bg1">
                      <a:lumMod val="50000"/>
                    </a:schemeClr>
                  </a:outerShdw>
                </a:effectLst>
              </a:rPr>
              <a:t>2 February</a:t>
            </a:r>
          </a:p>
        </p:txBody>
      </p:sp>
      <p:sp>
        <p:nvSpPr>
          <p:cNvPr id="15" name="Content Placeholder 6">
            <a:extLst>
              <a:ext uri="{FF2B5EF4-FFF2-40B4-BE49-F238E27FC236}">
                <a16:creationId xmlns:a16="http://schemas.microsoft.com/office/drawing/2014/main" xmlns="" id="{34830B74-6523-4877-B537-42C5E887591F}"/>
              </a:ext>
            </a:extLst>
          </p:cNvPr>
          <p:cNvSpPr txBox="1">
            <a:spLocks/>
          </p:cNvSpPr>
          <p:nvPr/>
        </p:nvSpPr>
        <p:spPr>
          <a:xfrm>
            <a:off x="987727" y="2912357"/>
            <a:ext cx="8596668" cy="5942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400" dirty="0"/>
              <a:t>A 44-year-old man in the Philippines died after being infected, officials said, the first death reported outside China</a:t>
            </a:r>
            <a:endParaRPr lang="sk-SK" sz="1400" dirty="0"/>
          </a:p>
        </p:txBody>
      </p:sp>
      <p:pic>
        <p:nvPicPr>
          <p:cNvPr id="5122" name="Picture 2" descr="Trump Uses Coronavirus Press Conference to Confirm He's an Actual ...">
            <a:extLst>
              <a:ext uri="{FF2B5EF4-FFF2-40B4-BE49-F238E27FC236}">
                <a16:creationId xmlns:a16="http://schemas.microsoft.com/office/drawing/2014/main" xmlns="" id="{3542FCF0-893F-435D-AD84-B026805282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66297">
            <a:off x="979339" y="3691003"/>
            <a:ext cx="3149717" cy="2099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Border protection with thermometer: police intensify corona ...">
            <a:extLst>
              <a:ext uri="{FF2B5EF4-FFF2-40B4-BE49-F238E27FC236}">
                <a16:creationId xmlns:a16="http://schemas.microsoft.com/office/drawing/2014/main" xmlns="" id="{B86133D9-217F-4BEE-BE99-AF8EC8C19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768">
            <a:off x="4655235" y="4353760"/>
            <a:ext cx="3490475" cy="1961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8" name="Picture 8" descr="Death toll rises to 57 outside China The world with concern ...">
            <a:extLst>
              <a:ext uri="{FF2B5EF4-FFF2-40B4-BE49-F238E27FC236}">
                <a16:creationId xmlns:a16="http://schemas.microsoft.com/office/drawing/2014/main" xmlns="" id="{F2BD7E4F-39C0-4812-B70A-74E76A733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8259">
            <a:off x="8455217" y="3585038"/>
            <a:ext cx="3377079" cy="1759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42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D4B2D26-9C70-4DF4-918D-B7207F0D9623}"/>
              </a:ext>
            </a:extLst>
          </p:cNvPr>
          <p:cNvSpPr>
            <a:spLocks noGrp="1"/>
          </p:cNvSpPr>
          <p:nvPr>
            <p:ph type="title"/>
          </p:nvPr>
        </p:nvSpPr>
        <p:spPr>
          <a:xfrm>
            <a:off x="526331" y="215317"/>
            <a:ext cx="6881147" cy="707472"/>
          </a:xfrm>
        </p:spPr>
        <p:txBody>
          <a:bodyPr>
            <a:normAutofit/>
          </a:bodyPr>
          <a:lstStyle/>
          <a:p>
            <a:r>
              <a:rPr lang="sk-SK" sz="3800" b="1" dirty="0">
                <a:ln w="6600">
                  <a:solidFill>
                    <a:schemeClr val="accent2"/>
                  </a:solidFill>
                  <a:prstDash val="solid"/>
                </a:ln>
                <a:solidFill>
                  <a:srgbClr val="FFFFFF"/>
                </a:solidFill>
                <a:effectLst>
                  <a:outerShdw dist="38100" dir="2700000" algn="tl" rotWithShape="0">
                    <a:schemeClr val="accent2"/>
                  </a:outerShdw>
                </a:effectLst>
              </a:rPr>
              <a:t>How far has it spread?</a:t>
            </a:r>
          </a:p>
        </p:txBody>
      </p:sp>
      <p:sp>
        <p:nvSpPr>
          <p:cNvPr id="6" name="Content Placeholder 2">
            <a:extLst>
              <a:ext uri="{FF2B5EF4-FFF2-40B4-BE49-F238E27FC236}">
                <a16:creationId xmlns:a16="http://schemas.microsoft.com/office/drawing/2014/main" xmlns="" id="{E7AEB992-BDA2-4DC0-8085-D5D4F63C0F57}"/>
              </a:ext>
            </a:extLst>
          </p:cNvPr>
          <p:cNvSpPr>
            <a:spLocks noGrp="1"/>
          </p:cNvSpPr>
          <p:nvPr>
            <p:ph idx="1"/>
          </p:nvPr>
        </p:nvSpPr>
        <p:spPr>
          <a:xfrm>
            <a:off x="526331" y="1027871"/>
            <a:ext cx="8596668" cy="4676439"/>
          </a:xfrm>
        </p:spPr>
        <p:txBody>
          <a:bodyPr>
            <a:normAutofit/>
          </a:bodyPr>
          <a:lstStyle/>
          <a:p>
            <a:r>
              <a:rPr lang="en-US" sz="1500" dirty="0"/>
              <a:t>As of March 31, Chinese health authorities had acknowledged over 8</a:t>
            </a:r>
            <a:r>
              <a:rPr lang="sk-SK" sz="1500" dirty="0"/>
              <a:t>1</a:t>
            </a:r>
            <a:r>
              <a:rPr lang="en-US" sz="1500" dirty="0"/>
              <a:t>,</a:t>
            </a:r>
            <a:r>
              <a:rPr lang="sk-SK" sz="1500" dirty="0"/>
              <a:t>510</a:t>
            </a:r>
            <a:r>
              <a:rPr lang="en-US" sz="1500" dirty="0"/>
              <a:t> cases and 3,30</a:t>
            </a:r>
            <a:r>
              <a:rPr lang="sk-SK" sz="1500" dirty="0"/>
              <a:t>0</a:t>
            </a:r>
            <a:r>
              <a:rPr lang="en-US" sz="1500" dirty="0"/>
              <a:t> deaths – most of them within the province of Hubei</a:t>
            </a:r>
            <a:endParaRPr lang="sk-SK" sz="1500" dirty="0"/>
          </a:p>
          <a:p>
            <a:r>
              <a:rPr lang="en-US" sz="1500" dirty="0"/>
              <a:t>On March 17, China recorded just 39 new cases of the virus – a remarkable slowdown for a country which, at the peak of its outbreak in mid-February, saw more than 5,000 cases in a single day</a:t>
            </a:r>
            <a:endParaRPr lang="sk-SK" sz="1500" dirty="0"/>
          </a:p>
          <a:p>
            <a:pPr lvl="1"/>
            <a:r>
              <a:rPr lang="en-US" sz="1500" dirty="0"/>
              <a:t>Most of the country's new cases are imported from elsewhere in the world – for now at least, it appears that China has its outbreak under control</a:t>
            </a:r>
            <a:endParaRPr lang="sk-SK" sz="1500" dirty="0"/>
          </a:p>
          <a:p>
            <a:r>
              <a:rPr lang="en-US" sz="1500" dirty="0"/>
              <a:t>But while things were slowing down in China, the outbreak started picking up in the rest of the world</a:t>
            </a:r>
            <a:endParaRPr lang="sk-SK" sz="1500" dirty="0"/>
          </a:p>
          <a:p>
            <a:pPr lvl="1"/>
            <a:r>
              <a:rPr lang="en-US" sz="1500" dirty="0"/>
              <a:t>There are now confirmed cases in at least 200 countries and territories</a:t>
            </a:r>
            <a:endParaRPr lang="sk-SK" sz="1500" dirty="0"/>
          </a:p>
          <a:p>
            <a:pPr lvl="1"/>
            <a:r>
              <a:rPr lang="en-US" sz="1500" dirty="0"/>
              <a:t>Outside of China, the US has seen the highest number of cases</a:t>
            </a:r>
            <a:endParaRPr lang="sk-SK" sz="1500" dirty="0"/>
          </a:p>
          <a:p>
            <a:pPr lvl="1"/>
            <a:r>
              <a:rPr lang="en-US" sz="1500" dirty="0"/>
              <a:t>Italy has seen the highest number of cases in Europe, with 10</a:t>
            </a:r>
            <a:r>
              <a:rPr lang="sk-SK" sz="1500" dirty="0"/>
              <a:t>5</a:t>
            </a:r>
            <a:r>
              <a:rPr lang="en-US" sz="1500" dirty="0"/>
              <a:t>,7</a:t>
            </a:r>
            <a:r>
              <a:rPr lang="sk-SK" sz="1500" dirty="0"/>
              <a:t>92</a:t>
            </a:r>
            <a:r>
              <a:rPr lang="en-US" sz="1500" dirty="0"/>
              <a:t> confirmed infections, mostly in the north of the country, and 1</a:t>
            </a:r>
            <a:r>
              <a:rPr lang="sk-SK" sz="1500" dirty="0"/>
              <a:t>2,428</a:t>
            </a:r>
            <a:r>
              <a:rPr lang="en-US" sz="1500" dirty="0"/>
              <a:t> deaths – more than in China</a:t>
            </a:r>
            <a:endParaRPr lang="sk-SK" sz="1500" dirty="0"/>
          </a:p>
          <a:p>
            <a:pPr lvl="1"/>
            <a:r>
              <a:rPr lang="en-US" sz="1500" dirty="0"/>
              <a:t>While the number of new cases continues to rise sharply, people are also recovering from the infection. Globally, </a:t>
            </a:r>
            <a:r>
              <a:rPr lang="sk-SK" sz="1500" dirty="0"/>
              <a:t>about </a:t>
            </a:r>
            <a:r>
              <a:rPr lang="en-US" sz="1500" dirty="0"/>
              <a:t>1</a:t>
            </a:r>
            <a:r>
              <a:rPr lang="sk-SK" sz="1500" dirty="0"/>
              <a:t>74</a:t>
            </a:r>
            <a:r>
              <a:rPr lang="en-US" sz="1500" dirty="0"/>
              <a:t>,</a:t>
            </a:r>
            <a:r>
              <a:rPr lang="sk-SK" sz="1500" dirty="0"/>
              <a:t>000</a:t>
            </a:r>
            <a:r>
              <a:rPr lang="en-US" sz="1500" dirty="0"/>
              <a:t> people have recovered from Covid-19</a:t>
            </a:r>
            <a:endParaRPr lang="sk-SK" sz="1500" dirty="0"/>
          </a:p>
        </p:txBody>
      </p:sp>
      <p:pic>
        <p:nvPicPr>
          <p:cNvPr id="8" name="Picture 7">
            <a:extLst>
              <a:ext uri="{FF2B5EF4-FFF2-40B4-BE49-F238E27FC236}">
                <a16:creationId xmlns:a16="http://schemas.microsoft.com/office/drawing/2014/main" xmlns="" id="{07F40BD1-6EAF-461C-AFD9-82B04618C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373" y="1027871"/>
            <a:ext cx="2211407" cy="2524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xmlns="" id="{FBA235AA-97F2-4253-8F2C-57795B14C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890" y="5192786"/>
            <a:ext cx="3963504" cy="1586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828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B0AF7B-3D2B-47BD-8842-102A28C2556D}"/>
              </a:ext>
            </a:extLst>
          </p:cNvPr>
          <p:cNvSpPr>
            <a:spLocks noGrp="1"/>
          </p:cNvSpPr>
          <p:nvPr>
            <p:ph type="title"/>
          </p:nvPr>
        </p:nvSpPr>
        <p:spPr>
          <a:xfrm>
            <a:off x="526332" y="248873"/>
            <a:ext cx="2275591" cy="707472"/>
          </a:xfrm>
        </p:spPr>
        <p:txBody>
          <a:bodyPr>
            <a:normAutofit/>
          </a:bodyPr>
          <a:lstStyle/>
          <a:p>
            <a:r>
              <a:rPr lang="sk-SK" sz="3800" b="1" dirty="0">
                <a:ln w="6600">
                  <a:solidFill>
                    <a:schemeClr val="accent2"/>
                  </a:solidFill>
                  <a:prstDash val="solid"/>
                </a:ln>
                <a:solidFill>
                  <a:srgbClr val="FFFFFF"/>
                </a:solidFill>
                <a:effectLst>
                  <a:outerShdw dist="38100" dir="2700000" algn="tl" rotWithShape="0">
                    <a:schemeClr val="accent2"/>
                  </a:outerShdw>
                </a:effectLst>
              </a:rPr>
              <a:t>Sources:</a:t>
            </a:r>
          </a:p>
        </p:txBody>
      </p:sp>
      <p:sp>
        <p:nvSpPr>
          <p:cNvPr id="3" name="Content Placeholder 2">
            <a:extLst>
              <a:ext uri="{FF2B5EF4-FFF2-40B4-BE49-F238E27FC236}">
                <a16:creationId xmlns:a16="http://schemas.microsoft.com/office/drawing/2014/main" xmlns="" id="{77F66032-7977-4C7B-A773-29E742B32D32}"/>
              </a:ext>
            </a:extLst>
          </p:cNvPr>
          <p:cNvSpPr>
            <a:spLocks noGrp="1"/>
          </p:cNvSpPr>
          <p:nvPr>
            <p:ph idx="1"/>
          </p:nvPr>
        </p:nvSpPr>
        <p:spPr>
          <a:xfrm>
            <a:off x="845114" y="1246189"/>
            <a:ext cx="8596668" cy="4735161"/>
          </a:xfrm>
        </p:spPr>
        <p:txBody>
          <a:bodyPr>
            <a:normAutofit/>
          </a:bodyPr>
          <a:lstStyle/>
          <a:p>
            <a:r>
              <a:rPr lang="sk-SK" dirty="0">
                <a:hlinkClick r:id="rId2"/>
              </a:rPr>
              <a:t>https://www.wired.co.uk/article/china-coronavirus?fbclid=IwAR2BPu8-su8sHqbE5LP3ssQCKfi6Kbr72_DapgdDNBEcjM189B1j4rLuFmU</a:t>
            </a:r>
            <a:endParaRPr lang="sk-SK" dirty="0"/>
          </a:p>
          <a:p>
            <a:r>
              <a:rPr lang="sk-SK" dirty="0">
                <a:hlinkClick r:id="rId3"/>
              </a:rPr>
              <a:t>https://www.nytimes.com/article/coronavirus-timeline.html?fbclid=IwAR3gvk25qy8_quEyGrZr8RD_BUyxXbRx6ySFkpUszlirsghwTQ79bFeQ41Q</a:t>
            </a:r>
            <a:endParaRPr lang="sk-SK" dirty="0"/>
          </a:p>
          <a:p>
            <a:r>
              <a:rPr lang="sk-SK" dirty="0">
                <a:hlinkClick r:id="rId4"/>
              </a:rPr>
              <a:t>https://en.wikipedia.org/wiki/Timeline_of_the_2019%E2%80%9320_coronavirus_pandemic_in_November_2019_%E2%80%93_January_2020</a:t>
            </a:r>
            <a:endParaRPr lang="sk-SK" dirty="0"/>
          </a:p>
          <a:p>
            <a:r>
              <a:rPr lang="sk-SK" dirty="0">
                <a:hlinkClick r:id="rId5"/>
              </a:rPr>
              <a:t>https://en.wikipedia.org/wiki/Coronavirus_disease_2019</a:t>
            </a:r>
            <a:endParaRPr lang="sk-SK" dirty="0"/>
          </a:p>
          <a:p>
            <a:r>
              <a:rPr lang="sk-SK" dirty="0">
                <a:hlinkClick r:id="rId6"/>
              </a:rPr>
              <a:t>https://en.wikipedia.org/wiki/2019%E2%80%9320_coronavirus_pandemic_in_mainland_China#Early_response_by_Wuhan</a:t>
            </a:r>
            <a:endParaRPr lang="sk-SK" dirty="0"/>
          </a:p>
          <a:p>
            <a:r>
              <a:rPr lang="sk-SK" dirty="0">
                <a:hlinkClick r:id="rId7"/>
              </a:rPr>
              <a:t>https://en.wikipedia.org/wiki/2019%E2%80%9320_coronavirus_pandemic#China</a:t>
            </a:r>
            <a:endParaRPr lang="sk-SK" dirty="0"/>
          </a:p>
          <a:p>
            <a:r>
              <a:rPr lang="sk-SK" dirty="0">
                <a:hlinkClick r:id="rId8"/>
              </a:rPr>
              <a:t>https://www.google.com/imghp?hl=en</a:t>
            </a:r>
            <a:endParaRPr lang="sk-SK" dirty="0"/>
          </a:p>
        </p:txBody>
      </p:sp>
      <p:pic>
        <p:nvPicPr>
          <p:cNvPr id="4" name="Picture 2" descr="Výsledok vyhľadávania obrázkov pre dopyt sources icon">
            <a:extLst>
              <a:ext uri="{FF2B5EF4-FFF2-40B4-BE49-F238E27FC236}">
                <a16:creationId xmlns:a16="http://schemas.microsoft.com/office/drawing/2014/main" xmlns="" id="{547FCB48-927E-46A5-98FA-E37AB6784BC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9370" y="105286"/>
            <a:ext cx="1140903" cy="114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185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Výsledok vyhľadávania obrázkov pre dopyt thanks for paying attention">
            <a:extLst>
              <a:ext uri="{FF2B5EF4-FFF2-40B4-BE49-F238E27FC236}">
                <a16:creationId xmlns:a16="http://schemas.microsoft.com/office/drawing/2014/main" xmlns="" id="{92666B28-299D-4DC0-860E-AFBEC1DC92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440" b="-530"/>
          <a:stretch/>
        </p:blipFill>
        <p:spPr bwMode="auto">
          <a:xfrm rot="21197829">
            <a:off x="1458699" y="1512607"/>
            <a:ext cx="5442537" cy="453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065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167</TotalTime>
  <Words>534</Words>
  <Application>Microsoft Office PowerPoint</Application>
  <PresentationFormat>Custom</PresentationFormat>
  <Paragraphs>65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Facet</vt:lpstr>
      <vt:lpstr>Covid-19 in China</vt:lpstr>
      <vt:lpstr>How did Covid-19 start?</vt:lpstr>
      <vt:lpstr>What exactly is Covid-19?</vt:lpstr>
      <vt:lpstr>A timeline of Covid-19 pandemic</vt:lpstr>
      <vt:lpstr>A timeline of Covid-19 pandemic</vt:lpstr>
      <vt:lpstr>A timeline of Covid-19 pandemic</vt:lpstr>
      <vt:lpstr>How far has it spread?</vt:lpstr>
      <vt:lpstr>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in China</dc:title>
  <dc:creator>Michal Monček</dc:creator>
  <cp:lastModifiedBy>Ingrid's Laptop</cp:lastModifiedBy>
  <cp:revision>14</cp:revision>
  <dcterms:created xsi:type="dcterms:W3CDTF">2020-03-31T14:26:29Z</dcterms:created>
  <dcterms:modified xsi:type="dcterms:W3CDTF">2020-04-01T07:29:09Z</dcterms:modified>
</cp:coreProperties>
</file>