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notesMasterIdLst>
    <p:notesMasterId r:id="rId10"/>
  </p:notesMasterIdLst>
  <p:sldIdLst>
    <p:sldId id="256" r:id="rId2"/>
    <p:sldId id="257" r:id="rId3"/>
    <p:sldId id="262" r:id="rId4"/>
    <p:sldId id="260" r:id="rId5"/>
    <p:sldId id="259" r:id="rId6"/>
    <p:sldId id="261" r:id="rId7"/>
    <p:sldId id="264"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žívateľ" initials="U" lastIdx="1" clrIdx="0">
    <p:extLst>
      <p:ext uri="{19B8F6BF-5375-455C-9EA6-DF929625EA0E}">
        <p15:presenceInfo xmlns:p15="http://schemas.microsoft.com/office/powerpoint/2012/main" userId="Užívateľ"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540" y="114"/>
      </p:cViewPr>
      <p:guideLst/>
    </p:cSldViewPr>
  </p:slideViewPr>
  <p:notesTextViewPr>
    <p:cViewPr>
      <p:scale>
        <a:sx n="1" d="1"/>
        <a:sy n="1" d="1"/>
      </p:scale>
      <p:origin x="0" y="0"/>
    </p:cViewPr>
  </p:notesTextViewPr>
  <p:notesViewPr>
    <p:cSldViewPr snapToGrid="0">
      <p:cViewPr varScale="1">
        <p:scale>
          <a:sx n="88" d="100"/>
          <a:sy n="88" d="100"/>
        </p:scale>
        <p:origin x="382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23T08:41:14.437" idx="1">
    <p:pos x="10" y="10"/>
    <p:text>oblubene obrazy pamiatky sochy atd</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A81D8-C738-4E15-A92F-7BB086C5A863}" type="datetimeFigureOut">
              <a:rPr lang="sk-SK" smtClean="0"/>
              <a:t>7. 12. 2020</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C2457-07F1-4003-8304-B1F0DB73C2B3}" type="slidenum">
              <a:rPr lang="sk-SK" smtClean="0"/>
              <a:t>‹#›</a:t>
            </a:fld>
            <a:endParaRPr lang="sk-SK"/>
          </a:p>
        </p:txBody>
      </p:sp>
    </p:spTree>
    <p:extLst>
      <p:ext uri="{BB962C8B-B14F-4D97-AF65-F5344CB8AC3E}">
        <p14:creationId xmlns:p14="http://schemas.microsoft.com/office/powerpoint/2010/main" val="44031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sk-SK"/>
              <a:t>Kliknutím upravte štýl predlohy nadpisu</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B61BEF0D-F0BB-DE4B-95CE-6DB70DBA9567}" type="datetimeFigureOut">
              <a:rPr lang="en-US" smtClean="0"/>
              <a:pPr/>
              <a:t>12/7/2020</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64940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6129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8518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52647F38-B617-4D2F-AE0A-013F0C4D2C57}" type="datetimeFigureOut">
              <a:rPr lang="en-US" smtClean="0"/>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141303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sk-SK"/>
              <a:t>Kliknutím upravte štýl predlohy nadpisu</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B61BEF0D-F0BB-DE4B-95CE-6DB70DBA9567}" type="datetimeFigureOut">
              <a:rPr lang="en-US" smtClean="0"/>
              <a:pPr/>
              <a:t>12/7/2020</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02634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206361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617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0501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908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popiso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sk-SK"/>
              <a:t>Kliknutím upravte štýl predlohy nadpisu</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8" name="Date Placeholder 7"/>
          <p:cNvSpPr>
            <a:spLocks noGrp="1"/>
          </p:cNvSpPr>
          <p:nvPr>
            <p:ph type="dt" sz="half" idx="10"/>
          </p:nvPr>
        </p:nvSpPr>
        <p:spPr/>
        <p:txBody>
          <a:bodyPr/>
          <a:lstStyle/>
          <a:p>
            <a:fld id="{B61BEF0D-F0BB-DE4B-95CE-6DB70DBA9567}" type="datetimeFigureOut">
              <a:rPr lang="en-US" smtClean="0"/>
              <a:pPr/>
              <a:t>12/7/2020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D57F1E4F-1CFF-5643-939E-217C01CDF565}"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732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61BEF0D-F0BB-DE4B-95CE-6DB70DBA9567}" type="datetimeFigureOut">
              <a:rPr lang="en-US" smtClean="0"/>
              <a:pPr/>
              <a:t>12/7/2020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D57F1E4F-1CFF-5643-939E-217C01CDF565}"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894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B61BEF0D-F0BB-DE4B-95CE-6DB70DBA9567}" type="datetimeFigureOut">
              <a:rPr lang="en-US" smtClean="0"/>
              <a:pPr/>
              <a:t>12/7/2020</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681139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en.m.wikipedia.org/wiki/Research_university" TargetMode="External"/><Relationship Id="rId7"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s://en.wikipedia.org/wiki/Beaux-Arts_architecture" TargetMode="External"/><Relationship Id="rId5" Type="http://schemas.openxmlformats.org/officeDocument/2006/relationships/hyperlink" Target="https://en.wikipedia.org/wiki/Art_school" TargetMode="Externa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search?q=leonid+afremov+paintings+of+cannes&amp;client=safari&amp;hl=sk-sk&amp;prmd=isvn&amp;sxsrf=ALeKk03gB4noxaoH4LaGuH0GM6UjN9M1TQ:1604481744212&amp;source=lnms&amp;tbm=isch&amp;sa=X&amp;ved=2ahUKEwif56WjyOjsAhUJCxoKHWuIAEwQ_AUoAXoECAIQAQ&amp;biw=487&amp;bih=840" TargetMode="External"/><Relationship Id="rId2" Type="http://schemas.openxmlformats.org/officeDocument/2006/relationships/hyperlink" Target="https://en.m.wikipedia.org/wiki/France" TargetMode="External"/><Relationship Id="rId1" Type="http://schemas.openxmlformats.org/officeDocument/2006/relationships/slideLayout" Target="../slideLayouts/slideLayout2.xml"/><Relationship Id="rId5" Type="http://schemas.openxmlformats.org/officeDocument/2006/relationships/hyperlink" Target="https://www.google.com/search?q=museums+in+france&amp;ie=UTF-8&amp;oe=UTF-8&amp;hl=sk-sk&amp;client=safari" TargetMode="External"/><Relationship Id="rId4" Type="http://schemas.openxmlformats.org/officeDocument/2006/relationships/hyperlink" Target="https://www.google.com/search?q=claude+lorrain+landscape+with+Merchants&amp;tbm=isch&amp;hl=sk-sk&amp;client=safari&amp;sa=X&amp;ved=2ahUKEwj8tofVyOjsAhWBwAIHHdsYDWUQBXoECAEQFg&amp;biw=487&amp;bih=84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CE10EE-8CAA-49C5-9633-3BFACFC3BEA0}"/>
              </a:ext>
            </a:extLst>
          </p:cNvPr>
          <p:cNvSpPr>
            <a:spLocks noGrp="1"/>
          </p:cNvSpPr>
          <p:nvPr>
            <p:ph type="ctrTitle"/>
          </p:nvPr>
        </p:nvSpPr>
        <p:spPr/>
        <p:txBody>
          <a:bodyPr/>
          <a:lstStyle/>
          <a:p>
            <a:r>
              <a:rPr lang="sk-SK"/>
              <a:t>FrancE </a:t>
            </a:r>
            <a:endParaRPr lang="sk-SK" dirty="0"/>
          </a:p>
        </p:txBody>
      </p:sp>
      <p:sp>
        <p:nvSpPr>
          <p:cNvPr id="3" name="Podnadpis 2">
            <a:extLst>
              <a:ext uri="{FF2B5EF4-FFF2-40B4-BE49-F238E27FC236}">
                <a16:creationId xmlns:a16="http://schemas.microsoft.com/office/drawing/2014/main" id="{76EE84A4-60CE-47F8-9DCE-816087BB3554}"/>
              </a:ext>
            </a:extLst>
          </p:cNvPr>
          <p:cNvSpPr>
            <a:spLocks noGrp="1"/>
          </p:cNvSpPr>
          <p:nvPr>
            <p:ph type="subTitle" idx="1"/>
          </p:nvPr>
        </p:nvSpPr>
        <p:spPr>
          <a:xfrm>
            <a:off x="-637169" y="4453462"/>
            <a:ext cx="9070848" cy="457201"/>
          </a:xfrm>
        </p:spPr>
        <p:txBody>
          <a:bodyPr/>
          <a:lstStyle/>
          <a:p>
            <a:r>
              <a:rPr lang="sk-SK" dirty="0"/>
              <a:t>Sofia Dzíbelová </a:t>
            </a:r>
          </a:p>
          <a:p>
            <a:endParaRPr lang="sk-SK" dirty="0"/>
          </a:p>
        </p:txBody>
      </p:sp>
    </p:spTree>
    <p:extLst>
      <p:ext uri="{BB962C8B-B14F-4D97-AF65-F5344CB8AC3E}">
        <p14:creationId xmlns:p14="http://schemas.microsoft.com/office/powerpoint/2010/main" val="3921262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F59224-2BF2-4FF3-8611-E924AEC9FDB6}"/>
              </a:ext>
            </a:extLst>
          </p:cNvPr>
          <p:cNvSpPr>
            <a:spLocks noGrp="1"/>
          </p:cNvSpPr>
          <p:nvPr>
            <p:ph type="title"/>
          </p:nvPr>
        </p:nvSpPr>
        <p:spPr>
          <a:xfrm>
            <a:off x="1066800" y="642594"/>
            <a:ext cx="10058400" cy="1313064"/>
          </a:xfrm>
        </p:spPr>
        <p:txBody>
          <a:bodyPr>
            <a:normAutofit/>
          </a:bodyPr>
          <a:lstStyle/>
          <a:p>
            <a:r>
              <a:rPr lang="sk-SK" dirty="0"/>
              <a:t>State France </a:t>
            </a:r>
          </a:p>
        </p:txBody>
      </p:sp>
      <p:pic>
        <p:nvPicPr>
          <p:cNvPr id="4" name="Zástupný objekt pre obsah 3">
            <a:extLst>
              <a:ext uri="{FF2B5EF4-FFF2-40B4-BE49-F238E27FC236}">
                <a16:creationId xmlns:a16="http://schemas.microsoft.com/office/drawing/2014/main" id="{6DAA38B3-6B6B-49BD-A968-C15FDD594F8E}"/>
              </a:ext>
            </a:extLst>
          </p:cNvPr>
          <p:cNvPicPr>
            <a:picLocks noGrp="1" noChangeAspect="1"/>
          </p:cNvPicPr>
          <p:nvPr>
            <p:ph idx="1"/>
          </p:nvPr>
        </p:nvPicPr>
        <p:blipFill>
          <a:blip r:embed="rId2"/>
          <a:stretch>
            <a:fillRect/>
          </a:stretch>
        </p:blipFill>
        <p:spPr>
          <a:xfrm>
            <a:off x="9140621" y="3361080"/>
            <a:ext cx="2718460" cy="2718486"/>
          </a:xfrm>
          <a:prstGeom prst="rect">
            <a:avLst/>
          </a:prstGeom>
        </p:spPr>
      </p:pic>
      <p:pic>
        <p:nvPicPr>
          <p:cNvPr id="5" name="Obrázok 4">
            <a:extLst>
              <a:ext uri="{FF2B5EF4-FFF2-40B4-BE49-F238E27FC236}">
                <a16:creationId xmlns:a16="http://schemas.microsoft.com/office/drawing/2014/main" id="{D4220A92-A1AA-48DB-BF73-96C4EF66C85C}"/>
              </a:ext>
            </a:extLst>
          </p:cNvPr>
          <p:cNvPicPr>
            <a:picLocks noChangeAspect="1"/>
          </p:cNvPicPr>
          <p:nvPr/>
        </p:nvPicPr>
        <p:blipFill>
          <a:blip r:embed="rId3"/>
          <a:stretch>
            <a:fillRect/>
          </a:stretch>
        </p:blipFill>
        <p:spPr>
          <a:xfrm>
            <a:off x="980438" y="4360515"/>
            <a:ext cx="1715530" cy="1715530"/>
          </a:xfrm>
          <a:prstGeom prst="rect">
            <a:avLst/>
          </a:prstGeom>
        </p:spPr>
      </p:pic>
      <p:pic>
        <p:nvPicPr>
          <p:cNvPr id="6" name="Obrázok 5">
            <a:extLst>
              <a:ext uri="{FF2B5EF4-FFF2-40B4-BE49-F238E27FC236}">
                <a16:creationId xmlns:a16="http://schemas.microsoft.com/office/drawing/2014/main" id="{D9435693-6702-4B28-BE47-5F5585DE1B3B}"/>
              </a:ext>
            </a:extLst>
          </p:cNvPr>
          <p:cNvPicPr>
            <a:picLocks noChangeAspect="1"/>
          </p:cNvPicPr>
          <p:nvPr/>
        </p:nvPicPr>
        <p:blipFill>
          <a:blip r:embed="rId4"/>
          <a:stretch>
            <a:fillRect/>
          </a:stretch>
        </p:blipFill>
        <p:spPr>
          <a:xfrm>
            <a:off x="3733760" y="4360515"/>
            <a:ext cx="1715531" cy="1715531"/>
          </a:xfrm>
          <a:prstGeom prst="rect">
            <a:avLst/>
          </a:prstGeom>
        </p:spPr>
      </p:pic>
      <p:pic>
        <p:nvPicPr>
          <p:cNvPr id="7" name="Obrázok 6">
            <a:extLst>
              <a:ext uri="{FF2B5EF4-FFF2-40B4-BE49-F238E27FC236}">
                <a16:creationId xmlns:a16="http://schemas.microsoft.com/office/drawing/2014/main" id="{6BBFFA20-F018-4780-A564-880410AC9E9B}"/>
              </a:ext>
            </a:extLst>
          </p:cNvPr>
          <p:cNvPicPr>
            <a:picLocks noChangeAspect="1"/>
          </p:cNvPicPr>
          <p:nvPr/>
        </p:nvPicPr>
        <p:blipFill>
          <a:blip r:embed="rId5"/>
          <a:stretch>
            <a:fillRect/>
          </a:stretch>
        </p:blipFill>
        <p:spPr>
          <a:xfrm>
            <a:off x="6650154" y="3145246"/>
            <a:ext cx="2052406" cy="2932176"/>
          </a:xfrm>
          <a:prstGeom prst="rect">
            <a:avLst/>
          </a:prstGeom>
        </p:spPr>
      </p:pic>
      <p:pic>
        <p:nvPicPr>
          <p:cNvPr id="8" name="Obrázok 7">
            <a:extLst>
              <a:ext uri="{FF2B5EF4-FFF2-40B4-BE49-F238E27FC236}">
                <a16:creationId xmlns:a16="http://schemas.microsoft.com/office/drawing/2014/main" id="{6A6C4EE0-09D0-474B-8E6F-3D19682FDF2E}"/>
              </a:ext>
            </a:extLst>
          </p:cNvPr>
          <p:cNvPicPr>
            <a:picLocks noChangeAspect="1"/>
          </p:cNvPicPr>
          <p:nvPr/>
        </p:nvPicPr>
        <p:blipFill>
          <a:blip r:embed="rId6"/>
          <a:stretch>
            <a:fillRect/>
          </a:stretch>
        </p:blipFill>
        <p:spPr>
          <a:xfrm>
            <a:off x="9027744" y="426760"/>
            <a:ext cx="2718486" cy="2718486"/>
          </a:xfrm>
          <a:prstGeom prst="rect">
            <a:avLst/>
          </a:prstGeom>
        </p:spPr>
      </p:pic>
      <p:sp>
        <p:nvSpPr>
          <p:cNvPr id="9" name="BlokTextu 8">
            <a:extLst>
              <a:ext uri="{FF2B5EF4-FFF2-40B4-BE49-F238E27FC236}">
                <a16:creationId xmlns:a16="http://schemas.microsoft.com/office/drawing/2014/main" id="{E653CA46-D828-4169-9237-6B6AF9E23C8B}"/>
              </a:ext>
            </a:extLst>
          </p:cNvPr>
          <p:cNvSpPr txBox="1"/>
          <p:nvPr/>
        </p:nvSpPr>
        <p:spPr>
          <a:xfrm>
            <a:off x="1243104" y="2208653"/>
            <a:ext cx="5623144" cy="2862322"/>
          </a:xfrm>
          <a:prstGeom prst="rect">
            <a:avLst/>
          </a:prstGeom>
          <a:noFill/>
        </p:spPr>
        <p:txBody>
          <a:bodyPr wrap="square" rtlCol="0">
            <a:spAutoFit/>
          </a:bodyPr>
          <a:lstStyle/>
          <a:p>
            <a:pPr fontAlgn="base"/>
            <a:r>
              <a:rPr lang="en-US" sz="2000" b="1" i="0" u="none" strike="noStrike" dirty="0">
                <a:effectLst/>
                <a:latin typeface="inherit"/>
              </a:rPr>
              <a:t>Nationality:</a:t>
            </a:r>
          </a:p>
          <a:p>
            <a:pPr marL="342900" indent="-342900" fontAlgn="base">
              <a:buFont typeface="Arial" panose="020B0604020202020204" pitchFamily="34" charset="0"/>
              <a:buChar char="•"/>
            </a:pPr>
            <a:r>
              <a:rPr lang="sk-SK" sz="2000" b="0" i="0" u="none" strike="noStrike" dirty="0">
                <a:solidFill>
                  <a:srgbClr val="202122"/>
                </a:solidFill>
                <a:effectLst/>
                <a:latin typeface="-apple-system"/>
              </a:rPr>
              <a:t> total population </a:t>
            </a:r>
            <a:r>
              <a:rPr lang="en-US" sz="2000" dirty="0">
                <a:solidFill>
                  <a:srgbClr val="202122"/>
                </a:solidFill>
                <a:latin typeface="-apple-system"/>
              </a:rPr>
              <a:t>is </a:t>
            </a:r>
            <a:r>
              <a:rPr lang="sk-SK" sz="2000" b="0" i="0" u="none" strike="noStrike" dirty="0">
                <a:solidFill>
                  <a:srgbClr val="202122"/>
                </a:solidFill>
                <a:effectLst/>
                <a:latin typeface="-apple-system"/>
              </a:rPr>
              <a:t>67.07 million ( of June 2020</a:t>
            </a:r>
            <a:r>
              <a:rPr lang="en-US" sz="2000" dirty="0">
                <a:solidFill>
                  <a:srgbClr val="202122"/>
                </a:solidFill>
                <a:latin typeface="-apple-system"/>
              </a:rPr>
              <a:t>)</a:t>
            </a:r>
            <a:endParaRPr lang="en-US" sz="2000" b="1" i="0" u="none" strike="noStrike" dirty="0">
              <a:effectLst/>
              <a:latin typeface="inherit"/>
            </a:endParaRPr>
          </a:p>
          <a:p>
            <a:pPr lvl="1" fontAlgn="base"/>
            <a:r>
              <a:rPr lang="sk-SK" sz="2000" b="0" i="0" u="none" strike="noStrike" dirty="0">
                <a:effectLst/>
                <a:latin typeface="inherit"/>
              </a:rPr>
              <a:t>93.0% </a:t>
            </a:r>
            <a:r>
              <a:rPr lang="en-US" sz="2000" dirty="0">
                <a:latin typeface="inherit"/>
              </a:rPr>
              <a:t>French citizens </a:t>
            </a:r>
            <a:endParaRPr lang="sk-SK" sz="2000" b="0" i="0" u="none" strike="noStrike" dirty="0">
              <a:effectLst/>
              <a:latin typeface="inherit"/>
            </a:endParaRPr>
          </a:p>
          <a:p>
            <a:pPr lvl="1" fontAlgn="base"/>
            <a:r>
              <a:rPr lang="sk-SK" sz="2000" b="0" i="0" u="none" strike="noStrike" dirty="0">
                <a:effectLst/>
                <a:latin typeface="inherit"/>
              </a:rPr>
              <a:t>7.0% foreign nationals</a:t>
            </a:r>
            <a:endParaRPr lang="en-US" sz="2000" b="0" i="0" u="none" strike="noStrike" dirty="0">
              <a:effectLst/>
              <a:latin typeface="inherit"/>
            </a:endParaRPr>
          </a:p>
          <a:p>
            <a:pPr marL="342900" indent="-342900" fontAlgn="base">
              <a:buFont typeface="Arial" panose="020B0604020202020204" pitchFamily="34" charset="0"/>
              <a:buChar char="•"/>
            </a:pPr>
            <a:r>
              <a:rPr lang="sk-SK" sz="2000" b="0" i="0" u="none" strike="noStrike" dirty="0">
                <a:solidFill>
                  <a:srgbClr val="202122"/>
                </a:solidFill>
                <a:effectLst/>
                <a:latin typeface="-apple-system"/>
              </a:rPr>
              <a:t>During the </a:t>
            </a:r>
            <a:r>
              <a:rPr lang="en-US" sz="2000" b="1" i="0" u="none" strike="noStrike" dirty="0">
                <a:effectLst/>
                <a:latin typeface="-apple-system"/>
              </a:rPr>
              <a:t>Iron Age</a:t>
            </a:r>
            <a:r>
              <a:rPr lang="sk-SK" sz="2000" b="0" i="0" u="none" strike="noStrike" dirty="0">
                <a:solidFill>
                  <a:srgbClr val="202122"/>
                </a:solidFill>
                <a:effectLst/>
                <a:latin typeface="-apple-system"/>
              </a:rPr>
              <a:t>  France was inhabited by the </a:t>
            </a:r>
            <a:r>
              <a:rPr lang="en-US" sz="2000" b="1" dirty="0">
                <a:latin typeface="-apple-system"/>
              </a:rPr>
              <a:t>Gauls</a:t>
            </a:r>
            <a:r>
              <a:rPr lang="en-US" sz="2000" dirty="0">
                <a:solidFill>
                  <a:srgbClr val="202122"/>
                </a:solidFill>
                <a:latin typeface="-apple-system"/>
              </a:rPr>
              <a:t> —&gt; </a:t>
            </a:r>
            <a:r>
              <a:rPr lang="sk-SK" sz="2000" b="0" i="0" u="none" strike="noStrike" dirty="0">
                <a:solidFill>
                  <a:srgbClr val="202122"/>
                </a:solidFill>
                <a:effectLst/>
                <a:latin typeface="-apple-system"/>
              </a:rPr>
              <a:t>collection of </a:t>
            </a:r>
            <a:r>
              <a:rPr lang="en-US" sz="2000" b="1" i="0" u="none" strike="noStrike" dirty="0">
                <a:effectLst/>
                <a:latin typeface="-apple-system"/>
              </a:rPr>
              <a:t>Celtic</a:t>
            </a:r>
            <a:r>
              <a:rPr lang="sk-SK" sz="2000" b="0" i="0" u="none" strike="noStrike" dirty="0">
                <a:solidFill>
                  <a:srgbClr val="202122"/>
                </a:solidFill>
                <a:effectLst/>
                <a:latin typeface="-apple-system"/>
              </a:rPr>
              <a:t> tribes.</a:t>
            </a:r>
            <a:endParaRPr lang="en-US" sz="2000" b="0" i="0" u="none" strike="noStrike" dirty="0">
              <a:effectLst/>
              <a:latin typeface="inherit"/>
            </a:endParaRPr>
          </a:p>
          <a:p>
            <a:pPr lvl="1" fontAlgn="base"/>
            <a:endParaRPr lang="en-US" sz="2000" dirty="0">
              <a:latin typeface="inherit"/>
            </a:endParaRPr>
          </a:p>
          <a:p>
            <a:pPr lvl="1" fontAlgn="base"/>
            <a:endParaRPr lang="en-US" sz="2000" b="0" i="0" u="none" strike="noStrike" dirty="0">
              <a:effectLst/>
              <a:latin typeface="inherit"/>
            </a:endParaRPr>
          </a:p>
          <a:p>
            <a:pPr fontAlgn="base"/>
            <a:endParaRPr lang="sk-SK" sz="2000" b="1" i="0" u="none" strike="noStrike" dirty="0">
              <a:effectLst/>
              <a:latin typeface="inherit"/>
            </a:endParaRPr>
          </a:p>
        </p:txBody>
      </p:sp>
      <p:sp>
        <p:nvSpPr>
          <p:cNvPr id="3" name="BlokTextu 2">
            <a:extLst>
              <a:ext uri="{FF2B5EF4-FFF2-40B4-BE49-F238E27FC236}">
                <a16:creationId xmlns:a16="http://schemas.microsoft.com/office/drawing/2014/main" id="{619DE9F8-5CD1-8A4C-BD45-62A8FF95CB73}"/>
              </a:ext>
            </a:extLst>
          </p:cNvPr>
          <p:cNvSpPr txBox="1"/>
          <p:nvPr/>
        </p:nvSpPr>
        <p:spPr>
          <a:xfrm>
            <a:off x="2138066" y="6215406"/>
            <a:ext cx="3320545" cy="369332"/>
          </a:xfrm>
          <a:prstGeom prst="rect">
            <a:avLst/>
          </a:prstGeom>
          <a:noFill/>
        </p:spPr>
        <p:txBody>
          <a:bodyPr wrap="square" rtlCol="0">
            <a:spAutoFit/>
          </a:bodyPr>
          <a:lstStyle/>
          <a:p>
            <a:pPr algn="l"/>
            <a:r>
              <a:rPr lang="sk-SK" dirty="0"/>
              <a:t>The Great Seal of France </a:t>
            </a:r>
          </a:p>
        </p:txBody>
      </p:sp>
      <p:sp>
        <p:nvSpPr>
          <p:cNvPr id="10" name="BlokTextu 9">
            <a:extLst>
              <a:ext uri="{FF2B5EF4-FFF2-40B4-BE49-F238E27FC236}">
                <a16:creationId xmlns:a16="http://schemas.microsoft.com/office/drawing/2014/main" id="{E45989D1-B4B1-E944-B048-F061EFD0CA60}"/>
              </a:ext>
            </a:extLst>
          </p:cNvPr>
          <p:cNvSpPr txBox="1"/>
          <p:nvPr/>
        </p:nvSpPr>
        <p:spPr>
          <a:xfrm>
            <a:off x="6548524" y="6215406"/>
            <a:ext cx="3379583" cy="369332"/>
          </a:xfrm>
          <a:prstGeom prst="rect">
            <a:avLst/>
          </a:prstGeom>
          <a:noFill/>
        </p:spPr>
        <p:txBody>
          <a:bodyPr wrap="square" rtlCol="0">
            <a:spAutoFit/>
          </a:bodyPr>
          <a:lstStyle/>
          <a:p>
            <a:pPr algn="l"/>
            <a:r>
              <a:rPr lang="sk-SK" dirty="0"/>
              <a:t>National emblem</a:t>
            </a:r>
          </a:p>
        </p:txBody>
      </p:sp>
      <p:sp>
        <p:nvSpPr>
          <p:cNvPr id="11" name="BlokTextu 10">
            <a:extLst>
              <a:ext uri="{FF2B5EF4-FFF2-40B4-BE49-F238E27FC236}">
                <a16:creationId xmlns:a16="http://schemas.microsoft.com/office/drawing/2014/main" id="{30C3105C-3BE4-F240-9192-DA8D7E361EDE}"/>
              </a:ext>
            </a:extLst>
          </p:cNvPr>
          <p:cNvSpPr txBox="1"/>
          <p:nvPr/>
        </p:nvSpPr>
        <p:spPr>
          <a:xfrm>
            <a:off x="9140621" y="6211669"/>
            <a:ext cx="2492733" cy="646331"/>
          </a:xfrm>
          <a:prstGeom prst="rect">
            <a:avLst/>
          </a:prstGeom>
          <a:noFill/>
        </p:spPr>
        <p:txBody>
          <a:bodyPr wrap="square" rtlCol="0">
            <a:spAutoFit/>
          </a:bodyPr>
          <a:lstStyle/>
          <a:p>
            <a:pPr algn="l"/>
            <a:r>
              <a:rPr lang="en-US" dirty="0"/>
              <a:t>Location of France </a:t>
            </a:r>
          </a:p>
          <a:p>
            <a:pPr algn="l"/>
            <a:endParaRPr lang="sk-SK" dirty="0"/>
          </a:p>
        </p:txBody>
      </p:sp>
      <p:sp>
        <p:nvSpPr>
          <p:cNvPr id="12" name="BlokTextu 11">
            <a:extLst>
              <a:ext uri="{FF2B5EF4-FFF2-40B4-BE49-F238E27FC236}">
                <a16:creationId xmlns:a16="http://schemas.microsoft.com/office/drawing/2014/main" id="{705DDC82-8D38-1844-9AC7-B3FB7FDA1383}"/>
              </a:ext>
            </a:extLst>
          </p:cNvPr>
          <p:cNvSpPr txBox="1"/>
          <p:nvPr/>
        </p:nvSpPr>
        <p:spPr>
          <a:xfrm>
            <a:off x="7251400" y="1287001"/>
            <a:ext cx="1828800" cy="646331"/>
          </a:xfrm>
          <a:prstGeom prst="rect">
            <a:avLst/>
          </a:prstGeom>
          <a:noFill/>
        </p:spPr>
        <p:txBody>
          <a:bodyPr wrap="square" rtlCol="0">
            <a:spAutoFit/>
          </a:bodyPr>
          <a:lstStyle/>
          <a:p>
            <a:pPr algn="ctr"/>
            <a:r>
              <a:rPr lang="sk-SK" dirty="0"/>
              <a:t>population density</a:t>
            </a:r>
          </a:p>
        </p:txBody>
      </p:sp>
    </p:spTree>
    <p:extLst>
      <p:ext uri="{BB962C8B-B14F-4D97-AF65-F5344CB8AC3E}">
        <p14:creationId xmlns:p14="http://schemas.microsoft.com/office/powerpoint/2010/main" val="112960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6B3672-8764-F740-B108-EB55C5C1CAAD}"/>
              </a:ext>
            </a:extLst>
          </p:cNvPr>
          <p:cNvSpPr>
            <a:spLocks noGrp="1"/>
          </p:cNvSpPr>
          <p:nvPr>
            <p:ph type="title"/>
          </p:nvPr>
        </p:nvSpPr>
        <p:spPr>
          <a:xfrm>
            <a:off x="695172" y="164454"/>
            <a:ext cx="10058400" cy="1371600"/>
          </a:xfrm>
        </p:spPr>
        <p:txBody>
          <a:bodyPr/>
          <a:lstStyle/>
          <a:p>
            <a:r>
              <a:rPr lang="en-US" dirty="0"/>
              <a:t>Education </a:t>
            </a:r>
            <a:endParaRPr lang="sk-SK" dirty="0"/>
          </a:p>
        </p:txBody>
      </p:sp>
      <p:pic>
        <p:nvPicPr>
          <p:cNvPr id="4" name="Obrázok 3">
            <a:extLst>
              <a:ext uri="{FF2B5EF4-FFF2-40B4-BE49-F238E27FC236}">
                <a16:creationId xmlns:a16="http://schemas.microsoft.com/office/drawing/2014/main" id="{FEE8C8F6-FC78-4E4A-BC7B-3BCE36889802}"/>
              </a:ext>
            </a:extLst>
          </p:cNvPr>
          <p:cNvPicPr>
            <a:picLocks noChangeAspect="1"/>
          </p:cNvPicPr>
          <p:nvPr/>
        </p:nvPicPr>
        <p:blipFill>
          <a:blip r:embed="rId2"/>
          <a:stretch>
            <a:fillRect/>
          </a:stretch>
        </p:blipFill>
        <p:spPr>
          <a:xfrm>
            <a:off x="4015121" y="3590298"/>
            <a:ext cx="4340306" cy="2170153"/>
          </a:xfrm>
          <a:prstGeom prst="rect">
            <a:avLst/>
          </a:prstGeom>
        </p:spPr>
      </p:pic>
      <p:sp>
        <p:nvSpPr>
          <p:cNvPr id="7" name="BlokTextu 6">
            <a:extLst>
              <a:ext uri="{FF2B5EF4-FFF2-40B4-BE49-F238E27FC236}">
                <a16:creationId xmlns:a16="http://schemas.microsoft.com/office/drawing/2014/main" id="{56EE7BA3-CC88-0C41-96B3-7AB8B3B44922}"/>
              </a:ext>
            </a:extLst>
          </p:cNvPr>
          <p:cNvSpPr txBox="1"/>
          <p:nvPr/>
        </p:nvSpPr>
        <p:spPr>
          <a:xfrm>
            <a:off x="3951813" y="1536054"/>
            <a:ext cx="4466921" cy="2031325"/>
          </a:xfrm>
          <a:prstGeom prst="rect">
            <a:avLst/>
          </a:prstGeom>
          <a:noFill/>
        </p:spPr>
        <p:txBody>
          <a:bodyPr wrap="square">
            <a:spAutoFit/>
          </a:bodyPr>
          <a:lstStyle/>
          <a:p>
            <a:r>
              <a:rPr lang="sk-SK" b="1" i="0" u="none" strike="noStrike" dirty="0">
                <a:solidFill>
                  <a:srgbClr val="202122"/>
                </a:solidFill>
                <a:effectLst/>
                <a:latin typeface="-apple-system"/>
              </a:rPr>
              <a:t>Sorbonne University</a:t>
            </a:r>
            <a:r>
              <a:rPr lang="sk-SK" b="0" i="0" u="none" strike="noStrike" dirty="0">
                <a:solidFill>
                  <a:srgbClr val="202122"/>
                </a:solidFill>
                <a:effectLst/>
                <a:latin typeface="-apple-system"/>
              </a:rPr>
              <a:t>  is a </a:t>
            </a:r>
            <a:r>
              <a:rPr lang="en-US" dirty="0">
                <a:solidFill>
                  <a:srgbClr val="6B4BA1"/>
                </a:solidFill>
                <a:latin typeface="-apple-system"/>
              </a:rPr>
              <a:t>public research </a:t>
            </a:r>
            <a:r>
              <a:rPr lang="sk-SK" b="0" i="0" u="none" strike="noStrike" dirty="0">
                <a:solidFill>
                  <a:srgbClr val="6B4BA1"/>
                </a:solidFill>
                <a:effectLst/>
                <a:latin typeface="-apple-system"/>
                <a:hlinkClick r:id="rId3" tooltip="Research university"/>
              </a:rPr>
              <a:t> </a:t>
            </a:r>
            <a:r>
              <a:rPr lang="en-US" b="0" i="0" u="none" strike="noStrike" dirty="0">
                <a:solidFill>
                  <a:srgbClr val="6B4BA1"/>
                </a:solidFill>
                <a:effectLst/>
                <a:latin typeface="-apple-system"/>
              </a:rPr>
              <a:t>university </a:t>
            </a:r>
            <a:r>
              <a:rPr lang="sk-SK" b="0" i="0" u="none" strike="noStrike" dirty="0">
                <a:solidFill>
                  <a:srgbClr val="202122"/>
                </a:solidFill>
                <a:effectLst/>
                <a:latin typeface="-apple-system"/>
              </a:rPr>
              <a:t> in </a:t>
            </a:r>
            <a:r>
              <a:rPr lang="en-US" dirty="0">
                <a:solidFill>
                  <a:srgbClr val="6B4BA1"/>
                </a:solidFill>
                <a:latin typeface="-apple-system"/>
              </a:rPr>
              <a:t>Paris</a:t>
            </a:r>
            <a:r>
              <a:rPr lang="sk-SK" b="0" i="0" u="none" strike="noStrike" dirty="0">
                <a:solidFill>
                  <a:srgbClr val="202122"/>
                </a:solidFill>
                <a:effectLst/>
                <a:latin typeface="-apple-system"/>
              </a:rPr>
              <a:t>, established in 2018 by the merger of </a:t>
            </a:r>
            <a:r>
              <a:rPr lang="en-US" dirty="0">
                <a:solidFill>
                  <a:srgbClr val="6B4BA1"/>
                </a:solidFill>
                <a:latin typeface="-apple-system"/>
              </a:rPr>
              <a:t>Paris-Sorbonne university, Pierre and Marie Curie University</a:t>
            </a:r>
            <a:r>
              <a:rPr lang="sk-SK" dirty="0">
                <a:solidFill>
                  <a:srgbClr val="6B4BA1"/>
                </a:solidFill>
                <a:latin typeface="-apple-system"/>
              </a:rPr>
              <a:t>. </a:t>
            </a:r>
            <a:r>
              <a:rPr lang="sk-SK" dirty="0" err="1">
                <a:latin typeface="-apple-system"/>
              </a:rPr>
              <a:t>The</a:t>
            </a:r>
            <a:r>
              <a:rPr lang="sk-SK" dirty="0">
                <a:latin typeface="-apple-system"/>
              </a:rPr>
              <a:t> </a:t>
            </a:r>
            <a:r>
              <a:rPr lang="sk-SK" dirty="0" err="1">
                <a:latin typeface="-apple-system"/>
              </a:rPr>
              <a:t>field</a:t>
            </a:r>
            <a:r>
              <a:rPr lang="sk-SK" dirty="0">
                <a:latin typeface="-apple-system"/>
              </a:rPr>
              <a:t> of study in </a:t>
            </a:r>
            <a:r>
              <a:rPr lang="sk-SK" dirty="0" err="1">
                <a:latin typeface="-apple-system"/>
              </a:rPr>
              <a:t>which</a:t>
            </a:r>
            <a:r>
              <a:rPr lang="sk-SK" dirty="0">
                <a:latin typeface="-apple-system"/>
              </a:rPr>
              <a:t> I </a:t>
            </a:r>
            <a:r>
              <a:rPr lang="sk-SK" dirty="0" err="1">
                <a:latin typeface="-apple-system"/>
              </a:rPr>
              <a:t>am</a:t>
            </a:r>
            <a:r>
              <a:rPr lang="sk-SK" dirty="0">
                <a:latin typeface="-apple-system"/>
              </a:rPr>
              <a:t> </a:t>
            </a:r>
            <a:r>
              <a:rPr lang="sk-SK" dirty="0" err="1">
                <a:latin typeface="-apple-system"/>
              </a:rPr>
              <a:t>interested</a:t>
            </a:r>
            <a:r>
              <a:rPr lang="sk-SK" dirty="0">
                <a:latin typeface="-apple-system"/>
              </a:rPr>
              <a:t> in </a:t>
            </a:r>
            <a:r>
              <a:rPr lang="sk-SK" dirty="0" err="1">
                <a:latin typeface="-apple-system"/>
              </a:rPr>
              <a:t>is</a:t>
            </a:r>
            <a:r>
              <a:rPr lang="sk-SK" dirty="0">
                <a:latin typeface="-apple-system"/>
              </a:rPr>
              <a:t> </a:t>
            </a:r>
            <a:r>
              <a:rPr lang="sk-SK" dirty="0" err="1">
                <a:latin typeface="-apple-system"/>
              </a:rPr>
              <a:t>medicine</a:t>
            </a:r>
            <a:r>
              <a:rPr lang="sk-SK" dirty="0">
                <a:latin typeface="-apple-system"/>
              </a:rPr>
              <a:t>.</a:t>
            </a:r>
          </a:p>
          <a:p>
            <a:r>
              <a:rPr lang="sk-SK" dirty="0">
                <a:latin typeface="-apple-system"/>
              </a:rPr>
              <a:t>My </a:t>
            </a:r>
            <a:r>
              <a:rPr lang="sk-SK" dirty="0" err="1">
                <a:latin typeface="-apple-system"/>
              </a:rPr>
              <a:t>dad</a:t>
            </a:r>
            <a:r>
              <a:rPr lang="sk-SK" dirty="0">
                <a:latin typeface="-apple-system"/>
              </a:rPr>
              <a:t> </a:t>
            </a:r>
            <a:r>
              <a:rPr lang="sk-SK" dirty="0" err="1">
                <a:latin typeface="-apple-system"/>
              </a:rPr>
              <a:t>is</a:t>
            </a:r>
            <a:r>
              <a:rPr lang="sk-SK" dirty="0">
                <a:latin typeface="-apple-system"/>
              </a:rPr>
              <a:t> a </a:t>
            </a:r>
            <a:r>
              <a:rPr lang="sk-SK" dirty="0" err="1">
                <a:latin typeface="-apple-system"/>
              </a:rPr>
              <a:t>doctor</a:t>
            </a:r>
            <a:r>
              <a:rPr lang="sk-SK" dirty="0">
                <a:latin typeface="-apple-system"/>
              </a:rPr>
              <a:t> and he </a:t>
            </a:r>
            <a:r>
              <a:rPr lang="sk-SK" dirty="0" err="1">
                <a:latin typeface="-apple-system"/>
              </a:rPr>
              <a:t>wants</a:t>
            </a:r>
            <a:r>
              <a:rPr lang="sk-SK" dirty="0">
                <a:latin typeface="-apple-system"/>
              </a:rPr>
              <a:t> </a:t>
            </a:r>
            <a:r>
              <a:rPr lang="sk-SK" dirty="0" err="1">
                <a:latin typeface="-apple-system"/>
              </a:rPr>
              <a:t>me</a:t>
            </a:r>
            <a:r>
              <a:rPr lang="sk-SK" dirty="0">
                <a:latin typeface="-apple-system"/>
              </a:rPr>
              <a:t> to </a:t>
            </a:r>
            <a:r>
              <a:rPr lang="sk-SK" dirty="0" err="1">
                <a:latin typeface="-apple-system"/>
              </a:rPr>
              <a:t>follow</a:t>
            </a:r>
            <a:r>
              <a:rPr lang="sk-SK" dirty="0">
                <a:latin typeface="-apple-system"/>
              </a:rPr>
              <a:t> in </a:t>
            </a:r>
            <a:r>
              <a:rPr lang="sk-SK" dirty="0" err="1">
                <a:latin typeface="-apple-system"/>
              </a:rPr>
              <a:t>his</a:t>
            </a:r>
            <a:r>
              <a:rPr lang="sk-SK" dirty="0">
                <a:latin typeface="-apple-system"/>
              </a:rPr>
              <a:t> </a:t>
            </a:r>
            <a:r>
              <a:rPr lang="sk-SK" dirty="0" err="1">
                <a:latin typeface="-apple-system"/>
              </a:rPr>
              <a:t>footsteps</a:t>
            </a:r>
            <a:r>
              <a:rPr lang="sk-SK" dirty="0">
                <a:latin typeface="-apple-system"/>
              </a:rPr>
              <a:t>.</a:t>
            </a:r>
            <a:endParaRPr lang="sk-SK" dirty="0"/>
          </a:p>
        </p:txBody>
      </p:sp>
      <p:pic>
        <p:nvPicPr>
          <p:cNvPr id="5" name="Obrázok 4">
            <a:extLst>
              <a:ext uri="{FF2B5EF4-FFF2-40B4-BE49-F238E27FC236}">
                <a16:creationId xmlns:a16="http://schemas.microsoft.com/office/drawing/2014/main" id="{42FA6181-79B4-C34D-98D4-A69C08B452DD}"/>
              </a:ext>
            </a:extLst>
          </p:cNvPr>
          <p:cNvPicPr>
            <a:picLocks noChangeAspect="1"/>
          </p:cNvPicPr>
          <p:nvPr/>
        </p:nvPicPr>
        <p:blipFill>
          <a:blip r:embed="rId4"/>
          <a:stretch>
            <a:fillRect/>
          </a:stretch>
        </p:blipFill>
        <p:spPr>
          <a:xfrm>
            <a:off x="8667064" y="1019037"/>
            <a:ext cx="2985660" cy="2245031"/>
          </a:xfrm>
          <a:prstGeom prst="rect">
            <a:avLst/>
          </a:prstGeom>
        </p:spPr>
      </p:pic>
      <p:sp>
        <p:nvSpPr>
          <p:cNvPr id="8" name="BlokTextu 7">
            <a:extLst>
              <a:ext uri="{FF2B5EF4-FFF2-40B4-BE49-F238E27FC236}">
                <a16:creationId xmlns:a16="http://schemas.microsoft.com/office/drawing/2014/main" id="{87ECAD79-AB3A-B44B-93C3-BA59C7A355AA}"/>
              </a:ext>
            </a:extLst>
          </p:cNvPr>
          <p:cNvSpPr txBox="1"/>
          <p:nvPr/>
        </p:nvSpPr>
        <p:spPr>
          <a:xfrm>
            <a:off x="8667064" y="3544700"/>
            <a:ext cx="3146846" cy="2585323"/>
          </a:xfrm>
          <a:prstGeom prst="rect">
            <a:avLst/>
          </a:prstGeom>
          <a:noFill/>
        </p:spPr>
        <p:txBody>
          <a:bodyPr wrap="square">
            <a:spAutoFit/>
          </a:bodyPr>
          <a:lstStyle/>
          <a:p>
            <a:pPr fontAlgn="base"/>
            <a:r>
              <a:rPr lang="sk-SK" dirty="0">
                <a:effectLst/>
                <a:latin typeface="inherit"/>
              </a:rPr>
              <a:t>The </a:t>
            </a:r>
            <a:r>
              <a:rPr lang="sk-SK" b="1" dirty="0">
                <a:effectLst/>
                <a:latin typeface="inherit"/>
              </a:rPr>
              <a:t>University of Strasbourg</a:t>
            </a:r>
            <a:r>
              <a:rPr lang="sk-SK" dirty="0">
                <a:effectLst/>
                <a:latin typeface="inherit"/>
              </a:rPr>
              <a:t> is a university in France with over </a:t>
            </a:r>
            <a:r>
              <a:rPr lang="sk-SK" dirty="0">
                <a:solidFill>
                  <a:srgbClr val="7030A0"/>
                </a:solidFill>
                <a:effectLst/>
                <a:latin typeface="inherit"/>
              </a:rPr>
              <a:t>52,000 </a:t>
            </a:r>
            <a:r>
              <a:rPr lang="sk-SK" dirty="0">
                <a:effectLst/>
                <a:latin typeface="inherit"/>
              </a:rPr>
              <a:t>students</a:t>
            </a:r>
            <a:r>
              <a:rPr lang="en-US" baseline="30000" dirty="0">
                <a:solidFill>
                  <a:srgbClr val="6B4BA1"/>
                </a:solidFill>
                <a:latin typeface="inherit"/>
              </a:rPr>
              <a:t> </a:t>
            </a:r>
            <a:r>
              <a:rPr lang="sk-SK" dirty="0">
                <a:effectLst/>
                <a:latin typeface="inherit"/>
              </a:rPr>
              <a:t>and almost </a:t>
            </a:r>
            <a:r>
              <a:rPr lang="en-US" dirty="0">
                <a:effectLst/>
                <a:latin typeface="inherit"/>
              </a:rPr>
              <a:t>over </a:t>
            </a:r>
            <a:r>
              <a:rPr lang="en-US" dirty="0">
                <a:solidFill>
                  <a:srgbClr val="7030A0"/>
                </a:solidFill>
                <a:latin typeface="inherit"/>
              </a:rPr>
              <a:t>30 000 </a:t>
            </a:r>
            <a:r>
              <a:rPr lang="sk-SK" dirty="0" err="1">
                <a:effectLst/>
                <a:latin typeface="inherit"/>
              </a:rPr>
              <a:t>researchers</a:t>
            </a:r>
            <a:r>
              <a:rPr lang="sk-SK" dirty="0">
                <a:effectLst/>
                <a:latin typeface="inherit"/>
              </a:rPr>
              <a:t>.</a:t>
            </a:r>
          </a:p>
          <a:p>
            <a:pPr fontAlgn="base"/>
            <a:r>
              <a:rPr lang="sk-SK" dirty="0">
                <a:latin typeface="inherit"/>
              </a:rPr>
              <a:t>I </a:t>
            </a:r>
            <a:r>
              <a:rPr lang="sk-SK" dirty="0" err="1">
                <a:latin typeface="inherit"/>
              </a:rPr>
              <a:t>like</a:t>
            </a:r>
            <a:r>
              <a:rPr lang="sk-SK" dirty="0">
                <a:latin typeface="inherit"/>
              </a:rPr>
              <a:t> </a:t>
            </a:r>
            <a:r>
              <a:rPr lang="sk-SK" dirty="0" err="1">
                <a:latin typeface="inherit"/>
              </a:rPr>
              <a:t>this</a:t>
            </a:r>
            <a:r>
              <a:rPr lang="sk-SK" dirty="0">
                <a:latin typeface="inherit"/>
              </a:rPr>
              <a:t> </a:t>
            </a:r>
            <a:r>
              <a:rPr lang="sk-SK" dirty="0" err="1">
                <a:latin typeface="inherit"/>
              </a:rPr>
              <a:t>school</a:t>
            </a:r>
            <a:r>
              <a:rPr lang="sk-SK" dirty="0">
                <a:latin typeface="inherit"/>
              </a:rPr>
              <a:t> </a:t>
            </a:r>
            <a:r>
              <a:rPr lang="sk-SK" dirty="0" err="1">
                <a:latin typeface="inherit"/>
              </a:rPr>
              <a:t>becase</a:t>
            </a:r>
            <a:r>
              <a:rPr lang="sk-SK" dirty="0">
                <a:latin typeface="inherit"/>
              </a:rPr>
              <a:t> </a:t>
            </a:r>
            <a:r>
              <a:rPr lang="sk-SK" dirty="0" err="1">
                <a:latin typeface="inherit"/>
              </a:rPr>
              <a:t>you´ve</a:t>
            </a:r>
            <a:r>
              <a:rPr lang="sk-SK" dirty="0">
                <a:latin typeface="inherit"/>
              </a:rPr>
              <a:t> </a:t>
            </a:r>
            <a:r>
              <a:rPr lang="sk-SK" dirty="0" err="1">
                <a:latin typeface="inherit"/>
              </a:rPr>
              <a:t>got</a:t>
            </a:r>
            <a:r>
              <a:rPr lang="sk-SK" dirty="0">
                <a:latin typeface="inherit"/>
              </a:rPr>
              <a:t> so </a:t>
            </a:r>
            <a:r>
              <a:rPr lang="sk-SK" dirty="0" err="1">
                <a:latin typeface="inherit"/>
              </a:rPr>
              <a:t>many</a:t>
            </a:r>
            <a:r>
              <a:rPr lang="sk-SK" dirty="0">
                <a:latin typeface="inherit"/>
              </a:rPr>
              <a:t> </a:t>
            </a:r>
            <a:r>
              <a:rPr lang="sk-SK" dirty="0" err="1">
                <a:latin typeface="inherit"/>
              </a:rPr>
              <a:t>options</a:t>
            </a:r>
            <a:r>
              <a:rPr lang="sk-SK" dirty="0">
                <a:latin typeface="inherit"/>
              </a:rPr>
              <a:t> </a:t>
            </a:r>
            <a:r>
              <a:rPr lang="sk-SK" dirty="0" err="1">
                <a:latin typeface="inherit"/>
              </a:rPr>
              <a:t>here</a:t>
            </a:r>
            <a:r>
              <a:rPr lang="sk-SK" dirty="0">
                <a:latin typeface="inherit"/>
              </a:rPr>
              <a:t>. </a:t>
            </a:r>
            <a:r>
              <a:rPr lang="sk-SK" dirty="0" err="1">
                <a:latin typeface="inherit"/>
              </a:rPr>
              <a:t>It´s</a:t>
            </a:r>
            <a:r>
              <a:rPr lang="sk-SK" dirty="0">
                <a:latin typeface="inherit"/>
              </a:rPr>
              <a:t> so </a:t>
            </a:r>
            <a:r>
              <a:rPr lang="sk-SK" dirty="0" err="1">
                <a:latin typeface="inherit"/>
              </a:rPr>
              <a:t>hard</a:t>
            </a:r>
            <a:r>
              <a:rPr lang="sk-SK" dirty="0">
                <a:latin typeface="inherit"/>
              </a:rPr>
              <a:t> to </a:t>
            </a:r>
            <a:r>
              <a:rPr lang="sk-SK" dirty="0" err="1">
                <a:latin typeface="inherit"/>
              </a:rPr>
              <a:t>descide</a:t>
            </a:r>
            <a:r>
              <a:rPr lang="sk-SK" dirty="0">
                <a:latin typeface="inherit"/>
              </a:rPr>
              <a:t>!</a:t>
            </a:r>
            <a:endParaRPr lang="sk-SK" dirty="0">
              <a:effectLst/>
              <a:latin typeface="inherit"/>
            </a:endParaRPr>
          </a:p>
          <a:p>
            <a:br>
              <a:rPr lang="sk-SK" dirty="0"/>
            </a:br>
            <a:endParaRPr lang="sk-SK" dirty="0"/>
          </a:p>
        </p:txBody>
      </p:sp>
      <p:sp>
        <p:nvSpPr>
          <p:cNvPr id="12" name="Rectangle 1">
            <a:extLst>
              <a:ext uri="{FF2B5EF4-FFF2-40B4-BE49-F238E27FC236}">
                <a16:creationId xmlns:a16="http://schemas.microsoft.com/office/drawing/2014/main" id="{6D292FB0-37AA-46DB-96A5-0469B8B74998}"/>
              </a:ext>
            </a:extLst>
          </p:cNvPr>
          <p:cNvSpPr>
            <a:spLocks noChangeArrowheads="1"/>
          </p:cNvSpPr>
          <p:nvPr/>
        </p:nvSpPr>
        <p:spPr bwMode="auto">
          <a:xfrm>
            <a:off x="804967" y="3875412"/>
            <a:ext cx="314684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k-SK" altLang="sk-SK" sz="1600" b="0" i="0" u="none" strike="noStrike" cap="none" normalizeH="0" baseline="0" dirty="0" err="1">
                <a:ln>
                  <a:noFill/>
                </a:ln>
                <a:solidFill>
                  <a:schemeClr val="tx1"/>
                </a:solidFill>
                <a:effectLst/>
                <a:latin typeface="Arial" panose="020B0604020202020204" pitchFamily="34" charset="0"/>
              </a:rPr>
              <a:t>An</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1" i="0" u="none" strike="noStrike" cap="none" normalizeH="0" baseline="0" dirty="0" err="1">
                <a:ln>
                  <a:noFill/>
                </a:ln>
                <a:solidFill>
                  <a:schemeClr val="tx1"/>
                </a:solidFill>
                <a:effectLst/>
                <a:latin typeface="Arial" panose="020B0604020202020204" pitchFamily="34" charset="0"/>
              </a:rPr>
              <a:t>École</a:t>
            </a:r>
            <a:r>
              <a:rPr kumimoji="0" lang="sk-SK" altLang="sk-SK" sz="1600" b="1" i="0" u="none" strike="noStrike" cap="none" normalizeH="0" baseline="0" dirty="0">
                <a:ln>
                  <a:noFill/>
                </a:ln>
                <a:solidFill>
                  <a:schemeClr val="tx1"/>
                </a:solidFill>
                <a:effectLst/>
                <a:latin typeface="Arial" panose="020B0604020202020204" pitchFamily="34" charset="0"/>
              </a:rPr>
              <a:t> des </a:t>
            </a:r>
            <a:r>
              <a:rPr kumimoji="0" lang="sk-SK" altLang="sk-SK" sz="1600" b="1" i="0" u="none" strike="noStrike" cap="none" normalizeH="0" baseline="0" dirty="0" err="1">
                <a:ln>
                  <a:noFill/>
                </a:ln>
                <a:solidFill>
                  <a:schemeClr val="tx1"/>
                </a:solidFill>
                <a:effectLst/>
                <a:latin typeface="Arial" panose="020B0604020202020204" pitchFamily="34" charset="0"/>
              </a:rPr>
              <a:t>Beaux-Arts</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is</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one</a:t>
            </a:r>
            <a:r>
              <a:rPr kumimoji="0" lang="sk-SK" altLang="sk-SK" sz="1600" b="0" i="0" u="none" strike="noStrike" cap="none" normalizeH="0" baseline="0" dirty="0">
                <a:ln>
                  <a:noFill/>
                </a:ln>
                <a:solidFill>
                  <a:schemeClr val="tx1"/>
                </a:solidFill>
                <a:effectLst/>
                <a:latin typeface="Arial" panose="020B0604020202020204" pitchFamily="34" charset="0"/>
              </a:rPr>
              <a:t> of a </a:t>
            </a:r>
            <a:r>
              <a:rPr kumimoji="0" lang="sk-SK" altLang="sk-SK" sz="1600" b="0" i="0" u="none" strike="noStrike" cap="none" normalizeH="0" baseline="0" dirty="0" err="1">
                <a:ln>
                  <a:noFill/>
                </a:ln>
                <a:solidFill>
                  <a:schemeClr val="tx1"/>
                </a:solidFill>
                <a:effectLst/>
                <a:latin typeface="Arial" panose="020B0604020202020204" pitchFamily="34" charset="0"/>
              </a:rPr>
              <a:t>number</a:t>
            </a:r>
            <a:r>
              <a:rPr kumimoji="0" lang="sk-SK" altLang="sk-SK" sz="1600" b="0" i="0" u="none" strike="noStrike" cap="none" normalizeH="0" baseline="0" dirty="0">
                <a:ln>
                  <a:noFill/>
                </a:ln>
                <a:solidFill>
                  <a:schemeClr val="tx1"/>
                </a:solidFill>
                <a:effectLst/>
                <a:latin typeface="Arial" panose="020B0604020202020204" pitchFamily="34" charset="0"/>
              </a:rPr>
              <a:t> of </a:t>
            </a:r>
            <a:r>
              <a:rPr kumimoji="0" lang="sk-SK" altLang="sk-SK" sz="1600" b="0" i="0" u="none" strike="noStrike" cap="none" normalizeH="0" baseline="0" dirty="0" err="1">
                <a:ln>
                  <a:noFill/>
                </a:ln>
                <a:solidFill>
                  <a:schemeClr val="tx1"/>
                </a:solidFill>
                <a:effectLst/>
                <a:latin typeface="Arial" panose="020B0604020202020204" pitchFamily="34" charset="0"/>
              </a:rPr>
              <a:t>influential</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a:ln>
                  <a:noFill/>
                </a:ln>
                <a:solidFill>
                  <a:srgbClr val="7030A0"/>
                </a:solidFill>
                <a:effectLst/>
                <a:latin typeface="Arial" panose="020B0604020202020204" pitchFamily="34" charset="0"/>
                <a:hlinkClick r:id="rId5" tooltip="Art school">
                  <a:extLst>
                    <a:ext uri="{A12FA001-AC4F-418D-AE19-62706E023703}">
                      <ahyp:hlinkClr xmlns:ahyp="http://schemas.microsoft.com/office/drawing/2018/hyperlinkcolor" val="tx"/>
                    </a:ext>
                  </a:extLst>
                </a:hlinkClick>
              </a:rPr>
              <a:t>art</a:t>
            </a:r>
            <a:r>
              <a:rPr kumimoji="0" lang="sk-SK" altLang="sk-SK" sz="1600" b="0" i="0" u="none" strike="noStrike" cap="none" normalizeH="0" baseline="0" dirty="0">
                <a:ln>
                  <a:noFill/>
                </a:ln>
                <a:solidFill>
                  <a:srgbClr val="F49100"/>
                </a:solidFill>
                <a:effectLst/>
                <a:latin typeface="Arial" panose="020B0604020202020204" pitchFamily="34" charset="0"/>
                <a:hlinkClick r:id="rId5" tooltip="Art school">
                  <a:extLst>
                    <a:ext uri="{A12FA001-AC4F-418D-AE19-62706E023703}">
                      <ahyp:hlinkClr xmlns:ahyp="http://schemas.microsoft.com/office/drawing/2018/hyperlinkcolor" val="tx"/>
                    </a:ext>
                  </a:extLst>
                </a:hlinkClick>
              </a:rPr>
              <a:t> </a:t>
            </a:r>
            <a:r>
              <a:rPr kumimoji="0" lang="sk-SK" altLang="sk-SK" sz="1600" b="0" i="0" u="none" strike="noStrike" cap="none" normalizeH="0" baseline="0" dirty="0" err="1">
                <a:ln>
                  <a:noFill/>
                </a:ln>
                <a:solidFill>
                  <a:srgbClr val="7030A0"/>
                </a:solidFill>
                <a:effectLst/>
                <a:latin typeface="Arial" panose="020B0604020202020204" pitchFamily="34" charset="0"/>
                <a:hlinkClick r:id="rId5" tooltip="Art school">
                  <a:extLst>
                    <a:ext uri="{A12FA001-AC4F-418D-AE19-62706E023703}">
                      <ahyp:hlinkClr xmlns:ahyp="http://schemas.microsoft.com/office/drawing/2018/hyperlinkcolor" val="tx"/>
                    </a:ext>
                  </a:extLst>
                </a:hlinkClick>
              </a:rPr>
              <a:t>schools</a:t>
            </a:r>
            <a:r>
              <a:rPr kumimoji="0" lang="sk-SK" altLang="sk-SK" sz="1600" b="0" i="0" u="none" strike="noStrike" cap="none" normalizeH="0" baseline="0" dirty="0">
                <a:ln>
                  <a:noFill/>
                </a:ln>
                <a:solidFill>
                  <a:srgbClr val="7030A0"/>
                </a:solidFill>
                <a:effectLst/>
                <a:latin typeface="Arial" panose="020B0604020202020204" pitchFamily="34" charset="0"/>
              </a:rPr>
              <a:t> </a:t>
            </a:r>
            <a:r>
              <a:rPr kumimoji="0" lang="sk-SK" altLang="sk-SK" sz="1600" b="0" i="0" u="none" strike="noStrike" cap="none" normalizeH="0" baseline="0" dirty="0">
                <a:ln>
                  <a:noFill/>
                </a:ln>
                <a:solidFill>
                  <a:schemeClr val="tx1"/>
                </a:solidFill>
                <a:effectLst/>
                <a:latin typeface="Arial" panose="020B0604020202020204" pitchFamily="34" charset="0"/>
              </a:rPr>
              <a:t>in </a:t>
            </a:r>
            <a:r>
              <a:rPr kumimoji="0" lang="sk-SK" altLang="sk-SK" sz="1600" b="0" i="0" u="none" strike="noStrike" cap="none" normalizeH="0" baseline="0" dirty="0" err="1">
                <a:ln>
                  <a:noFill/>
                </a:ln>
                <a:solidFill>
                  <a:schemeClr val="tx1"/>
                </a:solidFill>
                <a:effectLst/>
                <a:latin typeface="Arial" panose="020B0604020202020204" pitchFamily="34" charset="0"/>
              </a:rPr>
              <a:t>France</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It</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is</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the</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cradle</a:t>
            </a:r>
            <a:r>
              <a:rPr kumimoji="0" lang="sk-SK" altLang="sk-SK" sz="1600" b="0" i="0" u="none" strike="noStrike" cap="none" normalizeH="0" baseline="0" dirty="0">
                <a:ln>
                  <a:noFill/>
                </a:ln>
                <a:solidFill>
                  <a:schemeClr val="tx1"/>
                </a:solidFill>
                <a:effectLst/>
                <a:latin typeface="Arial" panose="020B0604020202020204" pitchFamily="34" charset="0"/>
              </a:rPr>
              <a:t> of </a:t>
            </a:r>
            <a:r>
              <a:rPr kumimoji="0" lang="sk-SK" altLang="sk-SK" sz="1600" b="0" i="0" u="none" strike="noStrike" cap="none" normalizeH="0" baseline="0" dirty="0" err="1">
                <a:ln>
                  <a:noFill/>
                </a:ln>
                <a:solidFill>
                  <a:srgbClr val="7030A0"/>
                </a:solidFill>
                <a:effectLst/>
                <a:latin typeface="Arial" panose="020B0604020202020204" pitchFamily="34" charset="0"/>
                <a:hlinkClick r:id="rId6" tooltip="Beaux-Arts architecture">
                  <a:extLst>
                    <a:ext uri="{A12FA001-AC4F-418D-AE19-62706E023703}">
                      <ahyp:hlinkClr xmlns:ahyp="http://schemas.microsoft.com/office/drawing/2018/hyperlinkcolor" val="tx"/>
                    </a:ext>
                  </a:extLst>
                </a:hlinkClick>
              </a:rPr>
              <a:t>Beaux-Arts</a:t>
            </a:r>
            <a:r>
              <a:rPr kumimoji="0" lang="sk-SK" altLang="sk-SK" sz="1600" b="0" i="0" u="none" strike="noStrike" cap="none" normalizeH="0" baseline="0" dirty="0">
                <a:ln>
                  <a:noFill/>
                </a:ln>
                <a:solidFill>
                  <a:srgbClr val="F49100"/>
                </a:solidFill>
                <a:effectLst/>
                <a:latin typeface="Arial" panose="020B0604020202020204" pitchFamily="34" charset="0"/>
                <a:hlinkClick r:id="rId6" tooltip="Beaux-Arts architecture">
                  <a:extLst>
                    <a:ext uri="{A12FA001-AC4F-418D-AE19-62706E023703}">
                      <ahyp:hlinkClr xmlns:ahyp="http://schemas.microsoft.com/office/drawing/2018/hyperlinkcolor" val="tx"/>
                    </a:ext>
                  </a:extLst>
                </a:hlinkClick>
              </a:rPr>
              <a:t> </a:t>
            </a:r>
            <a:r>
              <a:rPr kumimoji="0" lang="sk-SK" altLang="sk-SK" sz="1600" b="0" i="0" u="none" strike="noStrike" cap="none" normalizeH="0" baseline="0" dirty="0" err="1">
                <a:ln>
                  <a:noFill/>
                </a:ln>
                <a:solidFill>
                  <a:srgbClr val="7030A0"/>
                </a:solidFill>
                <a:effectLst/>
                <a:latin typeface="Arial" panose="020B0604020202020204" pitchFamily="34" charset="0"/>
                <a:hlinkClick r:id="rId6" tooltip="Beaux-Arts architecture">
                  <a:extLst>
                    <a:ext uri="{A12FA001-AC4F-418D-AE19-62706E023703}">
                      <ahyp:hlinkClr xmlns:ahyp="http://schemas.microsoft.com/office/drawing/2018/hyperlinkcolor" val="tx"/>
                    </a:ext>
                  </a:extLst>
                </a:hlinkClick>
              </a:rPr>
              <a:t>style</a:t>
            </a:r>
            <a:r>
              <a:rPr kumimoji="0" lang="sk-SK" altLang="sk-SK" sz="1600" b="0" i="0" u="none" strike="noStrike" cap="none" normalizeH="0" baseline="0" dirty="0">
                <a:ln>
                  <a:noFill/>
                </a:ln>
                <a:solidFill>
                  <a:srgbClr val="7030A0"/>
                </a:solidFill>
                <a:effectLst/>
                <a:latin typeface="Arial" panose="020B0604020202020204" pitchFamily="34" charset="0"/>
              </a:rPr>
              <a:t> </a:t>
            </a:r>
            <a:r>
              <a:rPr kumimoji="0" lang="sk-SK" altLang="sk-SK" sz="1600" b="0" i="0" u="none" strike="noStrike" cap="none" normalizeH="0" baseline="0" dirty="0">
                <a:ln>
                  <a:noFill/>
                </a:ln>
                <a:solidFill>
                  <a:schemeClr val="tx1"/>
                </a:solidFill>
                <a:effectLst/>
                <a:latin typeface="Arial" panose="020B0604020202020204" pitchFamily="34" charset="0"/>
              </a:rPr>
              <a:t>in </a:t>
            </a:r>
            <a:r>
              <a:rPr kumimoji="0" lang="sk-SK" altLang="sk-SK" sz="1600" b="0" i="0" u="none" strike="noStrike" cap="none" normalizeH="0" baseline="0" dirty="0" err="1">
                <a:ln>
                  <a:noFill/>
                </a:ln>
                <a:solidFill>
                  <a:schemeClr val="tx1"/>
                </a:solidFill>
                <a:effectLst/>
                <a:latin typeface="Arial" panose="020B0604020202020204" pitchFamily="34" charset="0"/>
              </a:rPr>
              <a:t>architecture</a:t>
            </a:r>
            <a:r>
              <a:rPr kumimoji="0" lang="sk-SK" altLang="sk-SK" sz="1600" b="0" i="0" u="none" strike="noStrike" cap="none" normalizeH="0" baseline="0" dirty="0">
                <a:ln>
                  <a:noFill/>
                </a:ln>
                <a:solidFill>
                  <a:schemeClr val="tx1"/>
                </a:solidFill>
                <a:effectLst/>
                <a:latin typeface="Arial" panose="020B0604020202020204" pitchFamily="34" charset="0"/>
              </a:rPr>
              <a:t> and city </a:t>
            </a:r>
            <a:r>
              <a:rPr kumimoji="0" lang="sk-SK" altLang="sk-SK" sz="1600" b="0" i="0" u="none" strike="noStrike" cap="none" normalizeH="0" baseline="0" dirty="0" err="1">
                <a:ln>
                  <a:noFill/>
                </a:ln>
                <a:solidFill>
                  <a:schemeClr val="tx1"/>
                </a:solidFill>
                <a:effectLst/>
                <a:latin typeface="Arial" panose="020B0604020202020204" pitchFamily="34" charset="0"/>
              </a:rPr>
              <a:t>planning</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that</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thrived</a:t>
            </a:r>
            <a:r>
              <a:rPr kumimoji="0" lang="sk-SK" altLang="sk-SK" sz="1600" b="0" i="0" u="none" strike="noStrike" cap="none" normalizeH="0" baseline="0" dirty="0">
                <a:ln>
                  <a:noFill/>
                </a:ln>
                <a:solidFill>
                  <a:schemeClr val="tx1"/>
                </a:solidFill>
                <a:effectLst/>
                <a:latin typeface="Arial" panose="020B0604020202020204" pitchFamily="34" charset="0"/>
              </a:rPr>
              <a:t> in </a:t>
            </a:r>
            <a:r>
              <a:rPr kumimoji="0" lang="sk-SK" altLang="sk-SK" sz="1600" b="0" i="0" u="none" strike="noStrike" cap="none" normalizeH="0" baseline="0" dirty="0" err="1">
                <a:ln>
                  <a:noFill/>
                </a:ln>
                <a:solidFill>
                  <a:schemeClr val="tx1"/>
                </a:solidFill>
                <a:effectLst/>
                <a:latin typeface="Arial" panose="020B0604020202020204" pitchFamily="34" charset="0"/>
              </a:rPr>
              <a:t>France</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during</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the</a:t>
            </a:r>
            <a:r>
              <a:rPr kumimoji="0" lang="sk-SK" altLang="sk-SK" sz="1600" b="0" i="0" u="none" strike="noStrike" cap="none" normalizeH="0" baseline="0" dirty="0">
                <a:ln>
                  <a:noFill/>
                </a:ln>
                <a:solidFill>
                  <a:schemeClr val="tx1"/>
                </a:solidFill>
                <a:effectLst/>
                <a:latin typeface="Arial" panose="020B0604020202020204" pitchFamily="34" charset="0"/>
              </a:rPr>
              <a:t> end of </a:t>
            </a:r>
            <a:r>
              <a:rPr kumimoji="0" lang="sk-SK" altLang="sk-SK" sz="1600" b="0" i="0" u="none" strike="noStrike" cap="none" normalizeH="0" baseline="0" dirty="0" err="1">
                <a:ln>
                  <a:noFill/>
                </a:ln>
                <a:solidFill>
                  <a:schemeClr val="tx1"/>
                </a:solidFill>
                <a:effectLst/>
                <a:latin typeface="Arial" panose="020B0604020202020204" pitchFamily="34" charset="0"/>
              </a:rPr>
              <a:t>the</a:t>
            </a:r>
            <a:r>
              <a:rPr kumimoji="0" lang="sk-SK" altLang="sk-SK" sz="1600" b="0" i="0" u="none" strike="noStrike" cap="none" normalizeH="0" baseline="0" dirty="0">
                <a:ln>
                  <a:noFill/>
                </a:ln>
                <a:solidFill>
                  <a:schemeClr val="tx1"/>
                </a:solidFill>
                <a:effectLst/>
                <a:latin typeface="Arial" panose="020B0604020202020204" pitchFamily="34" charset="0"/>
              </a:rPr>
              <a:t> 19. and </a:t>
            </a:r>
            <a:r>
              <a:rPr kumimoji="0" lang="sk-SK" altLang="sk-SK" sz="1600" b="0" i="0" u="none" strike="noStrike" cap="none" normalizeH="0" baseline="0" dirty="0" err="1">
                <a:ln>
                  <a:noFill/>
                </a:ln>
                <a:solidFill>
                  <a:schemeClr val="tx1"/>
                </a:solidFill>
                <a:effectLst/>
                <a:latin typeface="Arial" panose="020B0604020202020204" pitchFamily="34" charset="0"/>
              </a:rPr>
              <a:t>the</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first</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quarter</a:t>
            </a:r>
            <a:r>
              <a:rPr kumimoji="0" lang="sk-SK" altLang="sk-SK" sz="1600" b="0" i="0" u="none" strike="noStrike" cap="none" normalizeH="0" baseline="0" dirty="0">
                <a:ln>
                  <a:noFill/>
                </a:ln>
                <a:solidFill>
                  <a:schemeClr val="tx1"/>
                </a:solidFill>
                <a:effectLst/>
                <a:latin typeface="Arial" panose="020B0604020202020204" pitchFamily="34" charset="0"/>
              </a:rPr>
              <a:t> of </a:t>
            </a:r>
            <a:r>
              <a:rPr kumimoji="0" lang="sk-SK" altLang="sk-SK" sz="1600" b="0" i="0" u="none" strike="noStrike" cap="none" normalizeH="0" baseline="0" dirty="0" err="1">
                <a:ln>
                  <a:noFill/>
                </a:ln>
                <a:solidFill>
                  <a:schemeClr val="tx1"/>
                </a:solidFill>
                <a:effectLst/>
                <a:latin typeface="Arial" panose="020B0604020202020204" pitchFamily="34" charset="0"/>
              </a:rPr>
              <a:t>the</a:t>
            </a:r>
            <a:r>
              <a:rPr kumimoji="0" lang="sk-SK" altLang="sk-SK" sz="1600" b="0" i="0" u="none" strike="noStrike" cap="none" normalizeH="0" baseline="0" dirty="0">
                <a:ln>
                  <a:noFill/>
                </a:ln>
                <a:solidFill>
                  <a:schemeClr val="tx1"/>
                </a:solidFill>
                <a:effectLst/>
                <a:latin typeface="Arial" panose="020B0604020202020204" pitchFamily="34" charset="0"/>
              </a:rPr>
              <a:t> 20. </a:t>
            </a:r>
            <a:r>
              <a:rPr kumimoji="0" lang="sk-SK" altLang="sk-SK" sz="1600" b="0" i="0" u="none" strike="noStrike" cap="none" normalizeH="0" baseline="0" dirty="0" err="1">
                <a:ln>
                  <a:noFill/>
                </a:ln>
                <a:solidFill>
                  <a:schemeClr val="tx1"/>
                </a:solidFill>
                <a:effectLst/>
                <a:latin typeface="Arial" panose="020B0604020202020204" pitchFamily="34" charset="0"/>
              </a:rPr>
              <a:t>century</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This</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is</a:t>
            </a:r>
            <a:r>
              <a:rPr kumimoji="0" lang="sk-SK" altLang="sk-SK" sz="1600" b="0" i="0" u="none" strike="noStrike" cap="none" normalizeH="0" baseline="0" dirty="0">
                <a:ln>
                  <a:noFill/>
                </a:ln>
                <a:solidFill>
                  <a:schemeClr val="tx1"/>
                </a:solidFill>
                <a:effectLst/>
                <a:latin typeface="Arial" panose="020B0604020202020204" pitchFamily="34" charset="0"/>
              </a:rPr>
              <a:t> my </a:t>
            </a:r>
            <a:r>
              <a:rPr kumimoji="0" lang="sk-SK" altLang="sk-SK" sz="1600" b="0" i="0" u="none" strike="noStrike" cap="none" normalizeH="0" baseline="0" dirty="0" err="1">
                <a:ln>
                  <a:noFill/>
                </a:ln>
                <a:solidFill>
                  <a:schemeClr val="tx1"/>
                </a:solidFill>
                <a:effectLst/>
                <a:latin typeface="Arial" panose="020B0604020202020204" pitchFamily="34" charset="0"/>
              </a:rPr>
              <a:t>dream</a:t>
            </a:r>
            <a:r>
              <a:rPr kumimoji="0" lang="sk-SK" altLang="sk-SK" sz="1600" b="0" i="0" u="none" strike="noStrike" cap="none" normalizeH="0" baseline="0" dirty="0">
                <a:ln>
                  <a:noFill/>
                </a:ln>
                <a:solidFill>
                  <a:schemeClr val="tx1"/>
                </a:solidFill>
                <a:effectLst/>
                <a:latin typeface="Arial" panose="020B0604020202020204" pitchFamily="34" charset="0"/>
              </a:rPr>
              <a:t> </a:t>
            </a:r>
            <a:r>
              <a:rPr kumimoji="0" lang="sk-SK" altLang="sk-SK" sz="1600" b="0" i="0" u="none" strike="noStrike" cap="none" normalizeH="0" baseline="0" dirty="0" err="1">
                <a:ln>
                  <a:noFill/>
                </a:ln>
                <a:solidFill>
                  <a:schemeClr val="tx1"/>
                </a:solidFill>
                <a:effectLst/>
                <a:latin typeface="Arial" panose="020B0604020202020204" pitchFamily="34" charset="0"/>
              </a:rPr>
              <a:t>school</a:t>
            </a:r>
            <a:r>
              <a:rPr kumimoji="0" lang="sk-SK" altLang="sk-SK" sz="1600" b="0" i="0" u="none" strike="noStrike" cap="none" normalizeH="0" baseline="0" dirty="0">
                <a:ln>
                  <a:noFill/>
                </a:ln>
                <a:solidFill>
                  <a:schemeClr val="tx1"/>
                </a:solidFill>
                <a:effectLst/>
                <a:latin typeface="Arial" panose="020B0604020202020204" pitchFamily="34" charset="0"/>
              </a:rPr>
              <a:t>. A </a:t>
            </a:r>
            <a:r>
              <a:rPr lang="sk-SK" altLang="sk-SK" sz="1600" dirty="0" err="1">
                <a:latin typeface="Arial" panose="020B0604020202020204" pitchFamily="34" charset="0"/>
              </a:rPr>
              <a:t>s</a:t>
            </a:r>
            <a:r>
              <a:rPr kumimoji="0" lang="sk-SK" altLang="sk-SK" sz="1600" b="0" i="0" u="none" strike="noStrike" cap="none" normalizeH="0" baseline="0" dirty="0" err="1">
                <a:ln>
                  <a:noFill/>
                </a:ln>
                <a:solidFill>
                  <a:schemeClr val="tx1"/>
                </a:solidFill>
                <a:effectLst/>
                <a:latin typeface="Arial" panose="020B0604020202020204" pitchFamily="34" charset="0"/>
              </a:rPr>
              <a:t>chool</a:t>
            </a:r>
            <a:r>
              <a:rPr kumimoji="0" lang="sk-SK" altLang="sk-SK" sz="1600" b="0" i="0" u="none" strike="noStrike" cap="none" normalizeH="0" baseline="0" dirty="0">
                <a:ln>
                  <a:noFill/>
                </a:ln>
                <a:solidFill>
                  <a:schemeClr val="tx1"/>
                </a:solidFill>
                <a:effectLst/>
                <a:latin typeface="Arial" panose="020B0604020202020204" pitchFamily="34" charset="0"/>
              </a:rPr>
              <a:t> of art.</a:t>
            </a:r>
          </a:p>
        </p:txBody>
      </p:sp>
      <p:pic>
        <p:nvPicPr>
          <p:cNvPr id="14" name="Obrázok 13">
            <a:extLst>
              <a:ext uri="{FF2B5EF4-FFF2-40B4-BE49-F238E27FC236}">
                <a16:creationId xmlns:a16="http://schemas.microsoft.com/office/drawing/2014/main" id="{D85BB23C-70DB-424C-A4A2-1D1556869CB1}"/>
              </a:ext>
            </a:extLst>
          </p:cNvPr>
          <p:cNvPicPr>
            <a:picLocks noChangeAspect="1"/>
          </p:cNvPicPr>
          <p:nvPr/>
        </p:nvPicPr>
        <p:blipFill>
          <a:blip r:embed="rId7"/>
          <a:stretch>
            <a:fillRect/>
          </a:stretch>
        </p:blipFill>
        <p:spPr>
          <a:xfrm>
            <a:off x="834273" y="1536054"/>
            <a:ext cx="2993375" cy="2245031"/>
          </a:xfrm>
          <a:prstGeom prst="rect">
            <a:avLst/>
          </a:prstGeom>
        </p:spPr>
      </p:pic>
    </p:spTree>
    <p:extLst>
      <p:ext uri="{BB962C8B-B14F-4D97-AF65-F5344CB8AC3E}">
        <p14:creationId xmlns:p14="http://schemas.microsoft.com/office/powerpoint/2010/main" val="4230379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7F2E14-77C3-4106-8E0A-1C1CDF220D84}"/>
              </a:ext>
            </a:extLst>
          </p:cNvPr>
          <p:cNvSpPr>
            <a:spLocks noGrp="1"/>
          </p:cNvSpPr>
          <p:nvPr>
            <p:ph type="title"/>
          </p:nvPr>
        </p:nvSpPr>
        <p:spPr/>
        <p:txBody>
          <a:bodyPr>
            <a:normAutofit/>
          </a:bodyPr>
          <a:lstStyle/>
          <a:p>
            <a:r>
              <a:rPr lang="sk-SK" dirty="0"/>
              <a:t> ART</a:t>
            </a:r>
            <a:r>
              <a:rPr lang="en-US" dirty="0"/>
              <a:t> </a:t>
            </a:r>
            <a:endParaRPr lang="sk-SK" dirty="0"/>
          </a:p>
        </p:txBody>
      </p:sp>
      <p:pic>
        <p:nvPicPr>
          <p:cNvPr id="4" name="Obrázok 3">
            <a:extLst>
              <a:ext uri="{FF2B5EF4-FFF2-40B4-BE49-F238E27FC236}">
                <a16:creationId xmlns:a16="http://schemas.microsoft.com/office/drawing/2014/main" id="{50F8DF9F-0034-46FE-87C1-352D7D4B03A0}"/>
              </a:ext>
            </a:extLst>
          </p:cNvPr>
          <p:cNvPicPr>
            <a:picLocks noChangeAspect="1"/>
          </p:cNvPicPr>
          <p:nvPr/>
        </p:nvPicPr>
        <p:blipFill>
          <a:blip r:embed="rId2"/>
          <a:stretch>
            <a:fillRect/>
          </a:stretch>
        </p:blipFill>
        <p:spPr>
          <a:xfrm>
            <a:off x="4174330" y="2302884"/>
            <a:ext cx="3411086" cy="2452692"/>
          </a:xfrm>
          <a:prstGeom prst="rect">
            <a:avLst/>
          </a:prstGeom>
        </p:spPr>
      </p:pic>
      <p:sp>
        <p:nvSpPr>
          <p:cNvPr id="6" name="Zástupný objekt pre obsah 5">
            <a:extLst>
              <a:ext uri="{FF2B5EF4-FFF2-40B4-BE49-F238E27FC236}">
                <a16:creationId xmlns:a16="http://schemas.microsoft.com/office/drawing/2014/main" id="{2A2EC734-CD6A-4708-BAF0-7E8207AA04CD}"/>
              </a:ext>
            </a:extLst>
          </p:cNvPr>
          <p:cNvSpPr>
            <a:spLocks noGrp="1"/>
          </p:cNvSpPr>
          <p:nvPr>
            <p:ph idx="1"/>
          </p:nvPr>
        </p:nvSpPr>
        <p:spPr>
          <a:xfrm>
            <a:off x="4068651" y="4964710"/>
            <a:ext cx="3658437" cy="1371600"/>
          </a:xfrm>
        </p:spPr>
        <p:txBody>
          <a:bodyPr>
            <a:normAutofit/>
          </a:bodyPr>
          <a:lstStyle/>
          <a:p>
            <a:pPr marL="0" indent="0">
              <a:buNone/>
            </a:pPr>
            <a:r>
              <a:rPr lang="sk-SK" sz="1700" b="1" dirty="0" err="1">
                <a:latin typeface="Arial" panose="020B0604020202020204" pitchFamily="34" charset="0"/>
                <a:cs typeface="Arial" panose="020B0604020202020204" pitchFamily="34" charset="0"/>
              </a:rPr>
              <a:t>Leonid</a:t>
            </a:r>
            <a:r>
              <a:rPr lang="sk-SK" sz="1700" b="1" dirty="0">
                <a:latin typeface="Arial" panose="020B0604020202020204" pitchFamily="34" charset="0"/>
                <a:cs typeface="Arial" panose="020B0604020202020204" pitchFamily="34" charset="0"/>
              </a:rPr>
              <a:t> </a:t>
            </a:r>
            <a:r>
              <a:rPr lang="sk-SK" sz="1700" b="1" dirty="0" err="1">
                <a:latin typeface="Arial" panose="020B0604020202020204" pitchFamily="34" charset="0"/>
                <a:cs typeface="Arial" panose="020B0604020202020204" pitchFamily="34" charset="0"/>
              </a:rPr>
              <a:t>Afremov</a:t>
            </a:r>
            <a:endParaRPr lang="sk-SK" sz="1700" b="1" dirty="0">
              <a:latin typeface="Arial" panose="020B0604020202020204" pitchFamily="34" charset="0"/>
              <a:cs typeface="Arial" panose="020B0604020202020204" pitchFamily="34" charset="0"/>
            </a:endParaRPr>
          </a:p>
          <a:p>
            <a:pPr marL="0" indent="0">
              <a:buNone/>
            </a:pPr>
            <a:r>
              <a:rPr lang="sk-SK" sz="1700" dirty="0" err="1">
                <a:latin typeface="Arial" panose="020B0604020202020204" pitchFamily="34" charset="0"/>
                <a:cs typeface="Arial" panose="020B0604020202020204" pitchFamily="34" charset="0"/>
              </a:rPr>
              <a:t>This</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beautiful</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paintig</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shows</a:t>
            </a:r>
            <a:r>
              <a:rPr lang="sk-SK" sz="1700" dirty="0">
                <a:latin typeface="Arial" panose="020B0604020202020204" pitchFamily="34" charset="0"/>
                <a:cs typeface="Arial" panose="020B0604020202020204" pitchFamily="34" charset="0"/>
              </a:rPr>
              <a:t> city Cannes(I </a:t>
            </a:r>
            <a:r>
              <a:rPr lang="sk-SK" sz="1700" dirty="0" err="1">
                <a:latin typeface="Arial" panose="020B0604020202020204" pitchFamily="34" charset="0"/>
                <a:cs typeface="Arial" panose="020B0604020202020204" pitchFamily="34" charset="0"/>
              </a:rPr>
              <a:t>have</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visitied</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this</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one</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too</a:t>
            </a:r>
            <a:r>
              <a:rPr lang="sk-SK" sz="1700" dirty="0">
                <a:latin typeface="Arial" panose="020B0604020202020204" pitchFamily="34" charset="0"/>
                <a:cs typeface="Arial" panose="020B0604020202020204" pitchFamily="34" charset="0"/>
              </a:rPr>
              <a:t>) in </a:t>
            </a:r>
            <a:r>
              <a:rPr lang="sk-SK" sz="1700" dirty="0" err="1">
                <a:latin typeface="Arial" panose="020B0604020202020204" pitchFamily="34" charset="0"/>
                <a:cs typeface="Arial" panose="020B0604020202020204" pitchFamily="34" charset="0"/>
              </a:rPr>
              <a:t>its</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evening</a:t>
            </a:r>
            <a:r>
              <a:rPr lang="sk-SK" sz="1700" dirty="0">
                <a:latin typeface="Arial" panose="020B0604020202020204" pitchFamily="34" charset="0"/>
                <a:cs typeface="Arial" panose="020B0604020202020204" pitchFamily="34" charset="0"/>
              </a:rPr>
              <a:t> </a:t>
            </a:r>
            <a:r>
              <a:rPr lang="sk-SK" sz="1700" dirty="0" err="1">
                <a:latin typeface="Arial" panose="020B0604020202020204" pitchFamily="34" charset="0"/>
                <a:cs typeface="Arial" panose="020B0604020202020204" pitchFamily="34" charset="0"/>
              </a:rPr>
              <a:t>beauty</a:t>
            </a:r>
            <a:endParaRPr lang="sk-SK" sz="1700" dirty="0">
              <a:latin typeface="Arial" panose="020B0604020202020204" pitchFamily="34" charset="0"/>
              <a:cs typeface="Arial" panose="020B0604020202020204" pitchFamily="34" charset="0"/>
            </a:endParaRPr>
          </a:p>
          <a:p>
            <a:pPr marL="0" indent="0">
              <a:buNone/>
            </a:pPr>
            <a:endParaRPr lang="sk-SK" sz="1700" dirty="0">
              <a:latin typeface="Arial" panose="020B0604020202020204" pitchFamily="34" charset="0"/>
              <a:cs typeface="Arial" panose="020B0604020202020204" pitchFamily="34" charset="0"/>
            </a:endParaRPr>
          </a:p>
        </p:txBody>
      </p:sp>
      <p:sp>
        <p:nvSpPr>
          <p:cNvPr id="7" name="BlokTextu 6">
            <a:extLst>
              <a:ext uri="{FF2B5EF4-FFF2-40B4-BE49-F238E27FC236}">
                <a16:creationId xmlns:a16="http://schemas.microsoft.com/office/drawing/2014/main" id="{2AE6AD4A-B021-964E-8C19-CE3DCC447B5F}"/>
              </a:ext>
            </a:extLst>
          </p:cNvPr>
          <p:cNvSpPr txBox="1"/>
          <p:nvPr/>
        </p:nvSpPr>
        <p:spPr>
          <a:xfrm>
            <a:off x="1066800" y="4964710"/>
            <a:ext cx="2440068" cy="923330"/>
          </a:xfrm>
          <a:prstGeom prst="rect">
            <a:avLst/>
          </a:prstGeom>
          <a:noFill/>
        </p:spPr>
        <p:txBody>
          <a:bodyPr wrap="square">
            <a:spAutoFit/>
          </a:bodyPr>
          <a:lstStyle/>
          <a:p>
            <a:r>
              <a:rPr lang="sk-SK" b="0" i="0" u="none" strike="noStrike" dirty="0">
                <a:solidFill>
                  <a:srgbClr val="000000"/>
                </a:solidFill>
                <a:effectLst/>
                <a:latin typeface="Arial" panose="020B0604020202020204" pitchFamily="34" charset="0"/>
                <a:cs typeface="Arial" panose="020B0604020202020204" pitchFamily="34" charset="0"/>
              </a:rPr>
              <a:t>Horses and chariot Quadrigas statue on the </a:t>
            </a:r>
            <a:r>
              <a:rPr lang="sk-SK" b="1" i="0" u="none" strike="noStrike" dirty="0">
                <a:solidFill>
                  <a:srgbClr val="000000"/>
                </a:solidFill>
                <a:effectLst/>
                <a:latin typeface="Arial" panose="020B0604020202020204" pitchFamily="34" charset="0"/>
                <a:cs typeface="Arial" panose="020B0604020202020204" pitchFamily="34" charset="0"/>
              </a:rPr>
              <a:t>Grand Palais</a:t>
            </a:r>
            <a:endParaRPr lang="sk-SK" b="1" dirty="0">
              <a:latin typeface="Arial" panose="020B0604020202020204" pitchFamily="34" charset="0"/>
              <a:cs typeface="Arial" panose="020B0604020202020204" pitchFamily="34" charset="0"/>
            </a:endParaRPr>
          </a:p>
        </p:txBody>
      </p:sp>
      <p:pic>
        <p:nvPicPr>
          <p:cNvPr id="9" name="Obrázok 8">
            <a:extLst>
              <a:ext uri="{FF2B5EF4-FFF2-40B4-BE49-F238E27FC236}">
                <a16:creationId xmlns:a16="http://schemas.microsoft.com/office/drawing/2014/main" id="{285AE915-DEDE-A14C-A7EF-220FEDBD8AC2}"/>
              </a:ext>
            </a:extLst>
          </p:cNvPr>
          <p:cNvPicPr>
            <a:picLocks noChangeAspect="1"/>
          </p:cNvPicPr>
          <p:nvPr/>
        </p:nvPicPr>
        <p:blipFill>
          <a:blip r:embed="rId3"/>
          <a:stretch>
            <a:fillRect/>
          </a:stretch>
        </p:blipFill>
        <p:spPr>
          <a:xfrm>
            <a:off x="1066800" y="2263106"/>
            <a:ext cx="2291358" cy="2492470"/>
          </a:xfrm>
          <a:prstGeom prst="rect">
            <a:avLst/>
          </a:prstGeom>
        </p:spPr>
      </p:pic>
      <p:pic>
        <p:nvPicPr>
          <p:cNvPr id="5" name="Obrázok 4">
            <a:extLst>
              <a:ext uri="{FF2B5EF4-FFF2-40B4-BE49-F238E27FC236}">
                <a16:creationId xmlns:a16="http://schemas.microsoft.com/office/drawing/2014/main" id="{B32D7F5C-282D-E34E-AF85-7B5E845AFC93}"/>
              </a:ext>
            </a:extLst>
          </p:cNvPr>
          <p:cNvPicPr>
            <a:picLocks noChangeAspect="1"/>
          </p:cNvPicPr>
          <p:nvPr/>
        </p:nvPicPr>
        <p:blipFill>
          <a:blip r:embed="rId4"/>
          <a:stretch>
            <a:fillRect/>
          </a:stretch>
        </p:blipFill>
        <p:spPr>
          <a:xfrm>
            <a:off x="8140163" y="2487664"/>
            <a:ext cx="3411087" cy="2267912"/>
          </a:xfrm>
          <a:prstGeom prst="rect">
            <a:avLst/>
          </a:prstGeom>
        </p:spPr>
      </p:pic>
      <p:sp>
        <p:nvSpPr>
          <p:cNvPr id="10" name="BlokTextu 9">
            <a:extLst>
              <a:ext uri="{FF2B5EF4-FFF2-40B4-BE49-F238E27FC236}">
                <a16:creationId xmlns:a16="http://schemas.microsoft.com/office/drawing/2014/main" id="{0274ABE8-C6D4-B347-85C0-5C8FFC156839}"/>
              </a:ext>
            </a:extLst>
          </p:cNvPr>
          <p:cNvSpPr txBox="1"/>
          <p:nvPr/>
        </p:nvSpPr>
        <p:spPr>
          <a:xfrm>
            <a:off x="5181600" y="2688648"/>
            <a:ext cx="1828800" cy="1828800"/>
          </a:xfrm>
          <a:prstGeom prst="rect">
            <a:avLst/>
          </a:prstGeom>
          <a:noFill/>
        </p:spPr>
        <p:txBody>
          <a:bodyPr wrap="square" rtlCol="0">
            <a:spAutoFit/>
          </a:bodyPr>
          <a:lstStyle/>
          <a:p>
            <a:pPr algn="l"/>
            <a:endParaRPr lang="sk-SK"/>
          </a:p>
        </p:txBody>
      </p:sp>
      <p:sp>
        <p:nvSpPr>
          <p:cNvPr id="3" name="BlokTextu 2">
            <a:extLst>
              <a:ext uri="{FF2B5EF4-FFF2-40B4-BE49-F238E27FC236}">
                <a16:creationId xmlns:a16="http://schemas.microsoft.com/office/drawing/2014/main" id="{FA379A8D-BBB2-B646-B563-E0BFC3769D3B}"/>
              </a:ext>
            </a:extLst>
          </p:cNvPr>
          <p:cNvSpPr txBox="1"/>
          <p:nvPr/>
        </p:nvSpPr>
        <p:spPr>
          <a:xfrm>
            <a:off x="8288871" y="5015077"/>
            <a:ext cx="3113669" cy="1200329"/>
          </a:xfrm>
          <a:prstGeom prst="rect">
            <a:avLst/>
          </a:prstGeom>
          <a:noFill/>
        </p:spPr>
        <p:txBody>
          <a:bodyPr wrap="square" rtlCol="0">
            <a:spAutoFit/>
          </a:bodyPr>
          <a:lstStyle/>
          <a:p>
            <a:pPr algn="l"/>
            <a:r>
              <a:rPr lang="en-US" b="1" dirty="0"/>
              <a:t>Claude </a:t>
            </a:r>
            <a:r>
              <a:rPr lang="en-US" b="1" dirty="0" err="1"/>
              <a:t>Lorrain</a:t>
            </a:r>
            <a:r>
              <a:rPr lang="en-US" b="1" dirty="0"/>
              <a:t> 1604/1605</a:t>
            </a:r>
          </a:p>
          <a:p>
            <a:pPr algn="l"/>
            <a:endParaRPr lang="en-US" dirty="0"/>
          </a:p>
          <a:p>
            <a:pPr algn="l"/>
            <a:endParaRPr lang="en-US" dirty="0"/>
          </a:p>
          <a:p>
            <a:pPr algn="l"/>
            <a:endParaRPr lang="sk-SK" dirty="0"/>
          </a:p>
        </p:txBody>
      </p:sp>
      <p:sp>
        <p:nvSpPr>
          <p:cNvPr id="11" name="BlokTextu 10">
            <a:extLst>
              <a:ext uri="{FF2B5EF4-FFF2-40B4-BE49-F238E27FC236}">
                <a16:creationId xmlns:a16="http://schemas.microsoft.com/office/drawing/2014/main" id="{933511D0-6D83-EA4A-95E3-8D4CFA036743}"/>
              </a:ext>
            </a:extLst>
          </p:cNvPr>
          <p:cNvSpPr txBox="1"/>
          <p:nvPr/>
        </p:nvSpPr>
        <p:spPr>
          <a:xfrm>
            <a:off x="8288871" y="5292076"/>
            <a:ext cx="3113668" cy="923330"/>
          </a:xfrm>
          <a:prstGeom prst="rect">
            <a:avLst/>
          </a:prstGeom>
          <a:noFill/>
        </p:spPr>
        <p:txBody>
          <a:bodyPr wrap="square">
            <a:spAutoFit/>
          </a:bodyPr>
          <a:lstStyle/>
          <a:p>
            <a:r>
              <a:rPr lang="en-US" b="0" i="0" u="none" strike="noStrike" dirty="0">
                <a:solidFill>
                  <a:srgbClr val="333333"/>
                </a:solidFill>
                <a:effectLst/>
                <a:latin typeface="Arial" panose="020B0604020202020204" pitchFamily="34" charset="0"/>
                <a:cs typeface="Arial" panose="020B0604020202020204" pitchFamily="34" charset="0"/>
              </a:rPr>
              <a:t>Leading </a:t>
            </a:r>
            <a:r>
              <a:rPr lang="sk-SK" b="0" i="0" u="none" strike="noStrike" dirty="0">
                <a:solidFill>
                  <a:srgbClr val="333333"/>
                </a:solidFill>
                <a:effectLst/>
                <a:latin typeface="Arial" panose="020B0604020202020204" pitchFamily="34" charset="0"/>
                <a:cs typeface="Arial" panose="020B0604020202020204" pitchFamily="34" charset="0"/>
              </a:rPr>
              <a:t>French painters of the period traveled to Rome</a:t>
            </a:r>
            <a:r>
              <a:rPr lang="en-US" dirty="0">
                <a:solidFill>
                  <a:srgbClr val="333333"/>
                </a:solidFill>
                <a:latin typeface="Arial" panose="020B0604020202020204" pitchFamily="34" charset="0"/>
                <a:cs typeface="Arial" panose="020B0604020202020204" pitchFamily="34" charset="0"/>
              </a:rPr>
              <a:t>.</a:t>
            </a:r>
          </a:p>
          <a:p>
            <a:endParaRPr lang="sk-S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370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B28E51-F5D3-45FB-AEC3-25449E7EC6D3}"/>
              </a:ext>
            </a:extLst>
          </p:cNvPr>
          <p:cNvSpPr>
            <a:spLocks noGrp="1"/>
          </p:cNvSpPr>
          <p:nvPr>
            <p:ph type="title"/>
          </p:nvPr>
        </p:nvSpPr>
        <p:spPr/>
        <p:txBody>
          <a:bodyPr>
            <a:normAutofit/>
          </a:bodyPr>
          <a:lstStyle/>
          <a:p>
            <a:r>
              <a:rPr lang="sk-SK" dirty="0"/>
              <a:t>My favourite </a:t>
            </a:r>
            <a:r>
              <a:rPr lang="en-US"/>
              <a:t>city</a:t>
            </a:r>
            <a:r>
              <a:rPr lang="sk-SK"/>
              <a:t> </a:t>
            </a:r>
            <a:r>
              <a:rPr lang="sk-SK" dirty="0"/>
              <a:t>NICE</a:t>
            </a:r>
          </a:p>
        </p:txBody>
      </p:sp>
      <p:pic>
        <p:nvPicPr>
          <p:cNvPr id="4" name="Zástupný objekt pre obsah 3">
            <a:extLst>
              <a:ext uri="{FF2B5EF4-FFF2-40B4-BE49-F238E27FC236}">
                <a16:creationId xmlns:a16="http://schemas.microsoft.com/office/drawing/2014/main" id="{BCAF570F-0912-43FF-ADA0-434BB6103F86}"/>
              </a:ext>
            </a:extLst>
          </p:cNvPr>
          <p:cNvPicPr>
            <a:picLocks noGrp="1" noChangeAspect="1"/>
          </p:cNvPicPr>
          <p:nvPr>
            <p:ph idx="1"/>
          </p:nvPr>
        </p:nvPicPr>
        <p:blipFill>
          <a:blip r:embed="rId2"/>
          <a:stretch>
            <a:fillRect/>
          </a:stretch>
        </p:blipFill>
        <p:spPr>
          <a:xfrm>
            <a:off x="6262646" y="4986333"/>
            <a:ext cx="2278415" cy="1224648"/>
          </a:xfrm>
          <a:prstGeom prst="rect">
            <a:avLst/>
          </a:prstGeom>
        </p:spPr>
      </p:pic>
      <p:pic>
        <p:nvPicPr>
          <p:cNvPr id="3" name="Obrázok 7">
            <a:extLst>
              <a:ext uri="{FF2B5EF4-FFF2-40B4-BE49-F238E27FC236}">
                <a16:creationId xmlns:a16="http://schemas.microsoft.com/office/drawing/2014/main" id="{49071FCE-1451-9741-8EFA-1ABB6D26DDE8}"/>
              </a:ext>
            </a:extLst>
          </p:cNvPr>
          <p:cNvPicPr>
            <a:picLocks noChangeAspect="1"/>
          </p:cNvPicPr>
          <p:nvPr/>
        </p:nvPicPr>
        <p:blipFill>
          <a:blip r:embed="rId3"/>
          <a:stretch>
            <a:fillRect/>
          </a:stretch>
        </p:blipFill>
        <p:spPr>
          <a:xfrm>
            <a:off x="1095565" y="3565570"/>
            <a:ext cx="2001850" cy="2645411"/>
          </a:xfrm>
          <a:prstGeom prst="rect">
            <a:avLst/>
          </a:prstGeom>
        </p:spPr>
      </p:pic>
      <p:pic>
        <p:nvPicPr>
          <p:cNvPr id="8" name="Obrázok 8">
            <a:extLst>
              <a:ext uri="{FF2B5EF4-FFF2-40B4-BE49-F238E27FC236}">
                <a16:creationId xmlns:a16="http://schemas.microsoft.com/office/drawing/2014/main" id="{370CE971-2E72-8046-8305-60E4E44589E8}"/>
              </a:ext>
            </a:extLst>
          </p:cNvPr>
          <p:cNvPicPr>
            <a:picLocks noChangeAspect="1"/>
          </p:cNvPicPr>
          <p:nvPr/>
        </p:nvPicPr>
        <p:blipFill>
          <a:blip r:embed="rId4"/>
          <a:stretch>
            <a:fillRect/>
          </a:stretch>
        </p:blipFill>
        <p:spPr>
          <a:xfrm>
            <a:off x="6605519" y="2094260"/>
            <a:ext cx="2103120" cy="2645411"/>
          </a:xfrm>
          <a:prstGeom prst="rect">
            <a:avLst/>
          </a:prstGeom>
        </p:spPr>
      </p:pic>
      <p:pic>
        <p:nvPicPr>
          <p:cNvPr id="9" name="Obrázok 9">
            <a:extLst>
              <a:ext uri="{FF2B5EF4-FFF2-40B4-BE49-F238E27FC236}">
                <a16:creationId xmlns:a16="http://schemas.microsoft.com/office/drawing/2014/main" id="{F1AA1F07-3375-894C-9CD6-F2888685DC12}"/>
              </a:ext>
            </a:extLst>
          </p:cNvPr>
          <p:cNvPicPr>
            <a:picLocks noChangeAspect="1"/>
          </p:cNvPicPr>
          <p:nvPr/>
        </p:nvPicPr>
        <p:blipFill>
          <a:blip r:embed="rId5"/>
          <a:stretch>
            <a:fillRect/>
          </a:stretch>
        </p:blipFill>
        <p:spPr>
          <a:xfrm>
            <a:off x="8993315" y="1055519"/>
            <a:ext cx="2103120" cy="2641600"/>
          </a:xfrm>
          <a:prstGeom prst="rect">
            <a:avLst/>
          </a:prstGeom>
        </p:spPr>
      </p:pic>
      <p:pic>
        <p:nvPicPr>
          <p:cNvPr id="10" name="Obrázok 10">
            <a:extLst>
              <a:ext uri="{FF2B5EF4-FFF2-40B4-BE49-F238E27FC236}">
                <a16:creationId xmlns:a16="http://schemas.microsoft.com/office/drawing/2014/main" id="{3B29ED95-A85D-7A43-A74F-7B3BA7C706AA}"/>
              </a:ext>
            </a:extLst>
          </p:cNvPr>
          <p:cNvPicPr>
            <a:picLocks noChangeAspect="1"/>
          </p:cNvPicPr>
          <p:nvPr/>
        </p:nvPicPr>
        <p:blipFill>
          <a:blip r:embed="rId6"/>
          <a:stretch>
            <a:fillRect/>
          </a:stretch>
        </p:blipFill>
        <p:spPr>
          <a:xfrm>
            <a:off x="9094587" y="4074882"/>
            <a:ext cx="2001848" cy="2511983"/>
          </a:xfrm>
          <a:prstGeom prst="rect">
            <a:avLst/>
          </a:prstGeom>
        </p:spPr>
      </p:pic>
      <p:pic>
        <p:nvPicPr>
          <p:cNvPr id="11" name="Obrázok 11">
            <a:extLst>
              <a:ext uri="{FF2B5EF4-FFF2-40B4-BE49-F238E27FC236}">
                <a16:creationId xmlns:a16="http://schemas.microsoft.com/office/drawing/2014/main" id="{09A5C589-66EC-F344-A618-64F1B432E282}"/>
              </a:ext>
            </a:extLst>
          </p:cNvPr>
          <p:cNvPicPr>
            <a:picLocks noChangeAspect="1"/>
          </p:cNvPicPr>
          <p:nvPr/>
        </p:nvPicPr>
        <p:blipFill>
          <a:blip r:embed="rId7"/>
          <a:stretch>
            <a:fillRect/>
          </a:stretch>
        </p:blipFill>
        <p:spPr>
          <a:xfrm>
            <a:off x="4159526" y="2781345"/>
            <a:ext cx="2103120" cy="1568450"/>
          </a:xfrm>
          <a:prstGeom prst="rect">
            <a:avLst/>
          </a:prstGeom>
        </p:spPr>
      </p:pic>
      <p:pic>
        <p:nvPicPr>
          <p:cNvPr id="12" name="Obrázok 12">
            <a:extLst>
              <a:ext uri="{FF2B5EF4-FFF2-40B4-BE49-F238E27FC236}">
                <a16:creationId xmlns:a16="http://schemas.microsoft.com/office/drawing/2014/main" id="{63CD901F-2754-894E-80F3-61817F232F2D}"/>
              </a:ext>
            </a:extLst>
          </p:cNvPr>
          <p:cNvPicPr>
            <a:picLocks noChangeAspect="1"/>
          </p:cNvPicPr>
          <p:nvPr/>
        </p:nvPicPr>
        <p:blipFill>
          <a:blip r:embed="rId8"/>
          <a:stretch>
            <a:fillRect/>
          </a:stretch>
        </p:blipFill>
        <p:spPr>
          <a:xfrm>
            <a:off x="3489515" y="4819738"/>
            <a:ext cx="2439839" cy="1333366"/>
          </a:xfrm>
          <a:prstGeom prst="rect">
            <a:avLst/>
          </a:prstGeom>
        </p:spPr>
      </p:pic>
      <p:sp>
        <p:nvSpPr>
          <p:cNvPr id="13" name="BlokTextu 12">
            <a:extLst>
              <a:ext uri="{FF2B5EF4-FFF2-40B4-BE49-F238E27FC236}">
                <a16:creationId xmlns:a16="http://schemas.microsoft.com/office/drawing/2014/main" id="{FBDCF7BB-61D4-F84A-A661-244975D6A7B6}"/>
              </a:ext>
            </a:extLst>
          </p:cNvPr>
          <p:cNvSpPr txBox="1"/>
          <p:nvPr/>
        </p:nvSpPr>
        <p:spPr>
          <a:xfrm>
            <a:off x="1120853" y="1787501"/>
            <a:ext cx="4269046" cy="923330"/>
          </a:xfrm>
          <a:prstGeom prst="rect">
            <a:avLst/>
          </a:prstGeom>
          <a:noFill/>
        </p:spPr>
        <p:txBody>
          <a:bodyPr wrap="square" rtlCol="0">
            <a:spAutoFit/>
          </a:bodyPr>
          <a:lstStyle/>
          <a:p>
            <a:pPr algn="l"/>
            <a:r>
              <a:rPr lang="en-US" dirty="0"/>
              <a:t>Nice is such a beautiful town which really touched my heart. Here are some of my favorite places:</a:t>
            </a:r>
          </a:p>
        </p:txBody>
      </p:sp>
    </p:spTree>
    <p:extLst>
      <p:ext uri="{BB962C8B-B14F-4D97-AF65-F5344CB8AC3E}">
        <p14:creationId xmlns:p14="http://schemas.microsoft.com/office/powerpoint/2010/main" val="344069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A96AE1-818C-4142-8C73-64055E26A9D3}"/>
              </a:ext>
            </a:extLst>
          </p:cNvPr>
          <p:cNvSpPr>
            <a:spLocks noGrp="1"/>
          </p:cNvSpPr>
          <p:nvPr>
            <p:ph type="title"/>
          </p:nvPr>
        </p:nvSpPr>
        <p:spPr/>
        <p:txBody>
          <a:bodyPr/>
          <a:lstStyle/>
          <a:p>
            <a:r>
              <a:rPr lang="en-US" dirty="0"/>
              <a:t>Museums </a:t>
            </a:r>
            <a:endParaRPr lang="sk-SK" dirty="0"/>
          </a:p>
        </p:txBody>
      </p:sp>
      <p:sp>
        <p:nvSpPr>
          <p:cNvPr id="3" name="Zástupný objekt pre obsah 2">
            <a:extLst>
              <a:ext uri="{FF2B5EF4-FFF2-40B4-BE49-F238E27FC236}">
                <a16:creationId xmlns:a16="http://schemas.microsoft.com/office/drawing/2014/main" id="{6C8C94E3-2FEF-4FE8-94C0-2A73BE8B6001}"/>
              </a:ext>
            </a:extLst>
          </p:cNvPr>
          <p:cNvSpPr>
            <a:spLocks noGrp="1"/>
          </p:cNvSpPr>
          <p:nvPr>
            <p:ph idx="1"/>
          </p:nvPr>
        </p:nvSpPr>
        <p:spPr>
          <a:xfrm>
            <a:off x="780115" y="4312382"/>
            <a:ext cx="3883643" cy="1514061"/>
          </a:xfrm>
        </p:spPr>
        <p:txBody>
          <a:bodyPr>
            <a:normAutofit fontScale="92500" lnSpcReduction="10000"/>
          </a:bodyPr>
          <a:lstStyle/>
          <a:p>
            <a:pPr marL="0" indent="0">
              <a:buNone/>
            </a:pPr>
            <a:r>
              <a:rPr lang="en-US" b="0" i="0" u="none" strike="noStrike" dirty="0" err="1">
                <a:effectLst/>
                <a:latin typeface="Google Sans"/>
              </a:rPr>
              <a:t>Musée</a:t>
            </a:r>
            <a:r>
              <a:rPr lang="en-US" b="0" i="0" u="none" strike="noStrike" dirty="0">
                <a:effectLst/>
                <a:latin typeface="Google Sans"/>
              </a:rPr>
              <a:t> du </a:t>
            </a:r>
            <a:r>
              <a:rPr lang="sk-SK" b="0" i="0" u="none" strike="noStrike" dirty="0">
                <a:effectLst/>
                <a:latin typeface="Google Sans"/>
              </a:rPr>
              <a:t>Louvre owns a huge number of collectibles and more than 5,000 works of painting</a:t>
            </a:r>
            <a:r>
              <a:rPr lang="en-US" b="0" i="0" u="none" strike="noStrike" dirty="0">
                <a:effectLst/>
                <a:latin typeface="Google Sans"/>
              </a:rPr>
              <a:t> </a:t>
            </a:r>
            <a:r>
              <a:rPr lang="sk-SK" b="0" i="0" u="none" strike="noStrike" dirty="0">
                <a:effectLst/>
                <a:latin typeface="Google Sans"/>
              </a:rPr>
              <a:t>from the 13th - 19th century, stylish furniture from the 17th - 19th c</a:t>
            </a:r>
            <a:r>
              <a:rPr lang="en-US" b="0" i="0" u="none" strike="noStrike" dirty="0" err="1">
                <a:effectLst/>
                <a:latin typeface="Google Sans"/>
              </a:rPr>
              <a:t>entury</a:t>
            </a:r>
            <a:r>
              <a:rPr lang="en-US" b="0" i="0" u="none" strike="noStrike" dirty="0">
                <a:effectLst/>
                <a:latin typeface="Google Sans"/>
              </a:rPr>
              <a:t>.</a:t>
            </a:r>
            <a:r>
              <a:rPr lang="sk-SK" b="0" i="0" u="none" strike="noStrike" dirty="0">
                <a:effectLst/>
                <a:latin typeface="Google Sans"/>
              </a:rPr>
              <a:t> My </a:t>
            </a:r>
            <a:r>
              <a:rPr lang="sk-SK" b="0" i="0" u="none" strike="noStrike" dirty="0" err="1">
                <a:effectLst/>
                <a:latin typeface="Google Sans"/>
              </a:rPr>
              <a:t>friend</a:t>
            </a:r>
            <a:r>
              <a:rPr lang="sk-SK" b="0" i="0" u="none" strike="noStrike" dirty="0">
                <a:effectLst/>
                <a:latin typeface="Google Sans"/>
              </a:rPr>
              <a:t> </a:t>
            </a:r>
            <a:r>
              <a:rPr lang="sk-SK" b="0" i="0" u="none" strike="noStrike" dirty="0" err="1">
                <a:effectLst/>
                <a:latin typeface="Google Sans"/>
              </a:rPr>
              <a:t>visited</a:t>
            </a:r>
            <a:r>
              <a:rPr lang="sk-SK" b="0" i="0" u="none" strike="noStrike" dirty="0">
                <a:effectLst/>
                <a:latin typeface="Google Sans"/>
              </a:rPr>
              <a:t> </a:t>
            </a:r>
            <a:r>
              <a:rPr lang="sk-SK" b="0" i="0" u="none" strike="noStrike" dirty="0" err="1">
                <a:effectLst/>
                <a:latin typeface="Google Sans"/>
              </a:rPr>
              <a:t>this</a:t>
            </a:r>
            <a:r>
              <a:rPr lang="sk-SK" b="0" i="0" u="none" strike="noStrike" dirty="0">
                <a:effectLst/>
                <a:latin typeface="Google Sans"/>
              </a:rPr>
              <a:t> </a:t>
            </a:r>
            <a:r>
              <a:rPr lang="sk-SK" b="0" i="0" u="none" strike="noStrike" dirty="0" err="1">
                <a:effectLst/>
                <a:latin typeface="Google Sans"/>
              </a:rPr>
              <a:t>museum</a:t>
            </a:r>
            <a:r>
              <a:rPr lang="sk-SK" b="0" i="0" u="none" strike="noStrike" dirty="0">
                <a:effectLst/>
                <a:latin typeface="Google Sans"/>
              </a:rPr>
              <a:t> and </a:t>
            </a:r>
            <a:r>
              <a:rPr lang="sk-SK" b="0" i="0" u="none" strike="noStrike" dirty="0" err="1">
                <a:effectLst/>
                <a:latin typeface="Google Sans"/>
              </a:rPr>
              <a:t>she</a:t>
            </a:r>
            <a:r>
              <a:rPr lang="sk-SK" b="0" i="0" u="none" strike="noStrike" dirty="0">
                <a:effectLst/>
                <a:latin typeface="Google Sans"/>
              </a:rPr>
              <a:t> </a:t>
            </a:r>
            <a:r>
              <a:rPr lang="sk-SK" b="0" i="0" u="none" strike="noStrike" dirty="0" err="1">
                <a:effectLst/>
                <a:latin typeface="Google Sans"/>
              </a:rPr>
              <a:t>said</a:t>
            </a:r>
            <a:r>
              <a:rPr lang="sk-SK" b="0" i="0" u="none" strike="noStrike" dirty="0">
                <a:effectLst/>
                <a:latin typeface="Google Sans"/>
              </a:rPr>
              <a:t> I </a:t>
            </a:r>
            <a:r>
              <a:rPr lang="sk-SK" b="0" i="0" u="none" strike="noStrike" dirty="0" err="1">
                <a:effectLst/>
                <a:latin typeface="Google Sans"/>
              </a:rPr>
              <a:t>have</a:t>
            </a:r>
            <a:r>
              <a:rPr lang="sk-SK" b="0" i="0" u="none" strike="noStrike" dirty="0">
                <a:effectLst/>
                <a:latin typeface="Google Sans"/>
              </a:rPr>
              <a:t> to go </a:t>
            </a:r>
            <a:r>
              <a:rPr lang="sk-SK" b="0" i="0" u="none" strike="noStrike" dirty="0" err="1">
                <a:effectLst/>
                <a:latin typeface="Google Sans"/>
              </a:rPr>
              <a:t>there</a:t>
            </a:r>
            <a:r>
              <a:rPr lang="sk-SK" b="0" i="0" u="none" strike="noStrike" dirty="0">
                <a:effectLst/>
                <a:latin typeface="Google Sans"/>
              </a:rPr>
              <a:t>!</a:t>
            </a:r>
            <a:endParaRPr lang="sk-SK" dirty="0"/>
          </a:p>
        </p:txBody>
      </p:sp>
      <p:sp>
        <p:nvSpPr>
          <p:cNvPr id="4" name="BlokTextu 3">
            <a:extLst>
              <a:ext uri="{FF2B5EF4-FFF2-40B4-BE49-F238E27FC236}">
                <a16:creationId xmlns:a16="http://schemas.microsoft.com/office/drawing/2014/main" id="{389FD5CD-5315-5940-A803-C57C06848BD2}"/>
              </a:ext>
            </a:extLst>
          </p:cNvPr>
          <p:cNvSpPr txBox="1"/>
          <p:nvPr/>
        </p:nvSpPr>
        <p:spPr>
          <a:xfrm>
            <a:off x="6814014" y="3429000"/>
            <a:ext cx="1828800" cy="1828800"/>
          </a:xfrm>
          <a:prstGeom prst="rect">
            <a:avLst/>
          </a:prstGeom>
          <a:noFill/>
        </p:spPr>
        <p:txBody>
          <a:bodyPr wrap="square" rtlCol="0">
            <a:spAutoFit/>
          </a:bodyPr>
          <a:lstStyle/>
          <a:p>
            <a:pPr algn="l"/>
            <a:endParaRPr lang="sk-SK" dirty="0"/>
          </a:p>
        </p:txBody>
      </p:sp>
      <p:pic>
        <p:nvPicPr>
          <p:cNvPr id="7" name="Obrázok 6">
            <a:extLst>
              <a:ext uri="{FF2B5EF4-FFF2-40B4-BE49-F238E27FC236}">
                <a16:creationId xmlns:a16="http://schemas.microsoft.com/office/drawing/2014/main" id="{BACA6E71-E5E1-A941-8AE3-C01E885091AE}"/>
              </a:ext>
            </a:extLst>
          </p:cNvPr>
          <p:cNvPicPr>
            <a:picLocks noChangeAspect="1"/>
          </p:cNvPicPr>
          <p:nvPr/>
        </p:nvPicPr>
        <p:blipFill>
          <a:blip r:embed="rId2"/>
          <a:stretch>
            <a:fillRect/>
          </a:stretch>
        </p:blipFill>
        <p:spPr>
          <a:xfrm>
            <a:off x="1066800" y="2161018"/>
            <a:ext cx="3257816" cy="1828800"/>
          </a:xfrm>
          <a:prstGeom prst="rect">
            <a:avLst/>
          </a:prstGeom>
        </p:spPr>
      </p:pic>
      <p:pic>
        <p:nvPicPr>
          <p:cNvPr id="6" name="Obrázok 5">
            <a:extLst>
              <a:ext uri="{FF2B5EF4-FFF2-40B4-BE49-F238E27FC236}">
                <a16:creationId xmlns:a16="http://schemas.microsoft.com/office/drawing/2014/main" id="{1DC21116-6891-D94D-9B47-10522218A6EB}"/>
              </a:ext>
            </a:extLst>
          </p:cNvPr>
          <p:cNvPicPr>
            <a:picLocks noChangeAspect="1"/>
          </p:cNvPicPr>
          <p:nvPr/>
        </p:nvPicPr>
        <p:blipFill>
          <a:blip r:embed="rId3"/>
          <a:stretch>
            <a:fillRect/>
          </a:stretch>
        </p:blipFill>
        <p:spPr>
          <a:xfrm>
            <a:off x="4985213" y="4041388"/>
            <a:ext cx="3027435" cy="1975624"/>
          </a:xfrm>
          <a:prstGeom prst="rect">
            <a:avLst/>
          </a:prstGeom>
        </p:spPr>
      </p:pic>
      <p:sp>
        <p:nvSpPr>
          <p:cNvPr id="10" name="BlokTextu 9">
            <a:extLst>
              <a:ext uri="{FF2B5EF4-FFF2-40B4-BE49-F238E27FC236}">
                <a16:creationId xmlns:a16="http://schemas.microsoft.com/office/drawing/2014/main" id="{F0C5E634-3003-A740-BBAE-87F7A603D2D7}"/>
              </a:ext>
            </a:extLst>
          </p:cNvPr>
          <p:cNvSpPr txBox="1"/>
          <p:nvPr/>
        </p:nvSpPr>
        <p:spPr>
          <a:xfrm>
            <a:off x="4882684" y="1958493"/>
            <a:ext cx="3257816" cy="2031325"/>
          </a:xfrm>
          <a:prstGeom prst="rect">
            <a:avLst/>
          </a:prstGeom>
          <a:noFill/>
        </p:spPr>
        <p:txBody>
          <a:bodyPr wrap="square">
            <a:spAutoFit/>
          </a:bodyPr>
          <a:lstStyle/>
          <a:p>
            <a:r>
              <a:rPr lang="sk-SK" b="0" i="0" u="none" strike="noStrike" dirty="0">
                <a:solidFill>
                  <a:srgbClr val="000000"/>
                </a:solidFill>
                <a:effectLst/>
                <a:latin typeface="SwissRoman"/>
              </a:rPr>
              <a:t>With about 15 000 works, The City of Paris Museum of modern art museum collections represent the wealth of the artistic creation in XXth and XXIth </a:t>
            </a:r>
            <a:r>
              <a:rPr lang="sk-SK" b="0" i="0" u="none" strike="noStrike" dirty="0" err="1">
                <a:solidFill>
                  <a:srgbClr val="000000"/>
                </a:solidFill>
                <a:effectLst/>
                <a:latin typeface="SwissRoman"/>
              </a:rPr>
              <a:t>centuries</a:t>
            </a:r>
            <a:r>
              <a:rPr lang="en-US" b="0" i="0" u="none" strike="noStrike" dirty="0">
                <a:solidFill>
                  <a:srgbClr val="000000"/>
                </a:solidFill>
                <a:effectLst/>
                <a:latin typeface="SwissRoman"/>
              </a:rPr>
              <a:t>.</a:t>
            </a:r>
            <a:r>
              <a:rPr lang="sk-SK" b="0" i="0" u="none" strike="noStrike" dirty="0">
                <a:solidFill>
                  <a:srgbClr val="000000"/>
                </a:solidFill>
                <a:effectLst/>
                <a:latin typeface="SwissRoman"/>
              </a:rPr>
              <a:t> And as I love art, </a:t>
            </a:r>
            <a:r>
              <a:rPr lang="sk-SK" b="0" i="0" u="none" strike="noStrike" dirty="0" err="1">
                <a:solidFill>
                  <a:srgbClr val="000000"/>
                </a:solidFill>
                <a:effectLst/>
                <a:latin typeface="SwissRoman"/>
              </a:rPr>
              <a:t>this</a:t>
            </a:r>
            <a:r>
              <a:rPr lang="sk-SK" b="0" i="0" u="none" strike="noStrike" dirty="0">
                <a:solidFill>
                  <a:srgbClr val="000000"/>
                </a:solidFill>
                <a:effectLst/>
                <a:latin typeface="SwissRoman"/>
              </a:rPr>
              <a:t> </a:t>
            </a:r>
            <a:r>
              <a:rPr lang="sk-SK" b="0" i="0" u="none" strike="noStrike" dirty="0" err="1">
                <a:solidFill>
                  <a:srgbClr val="000000"/>
                </a:solidFill>
                <a:effectLst/>
                <a:latin typeface="SwissRoman"/>
              </a:rPr>
              <a:t>would</a:t>
            </a:r>
            <a:r>
              <a:rPr lang="sk-SK" b="0" i="0" u="none" strike="noStrike" dirty="0">
                <a:solidFill>
                  <a:srgbClr val="000000"/>
                </a:solidFill>
                <a:effectLst/>
                <a:latin typeface="SwissRoman"/>
              </a:rPr>
              <a:t> </a:t>
            </a:r>
            <a:r>
              <a:rPr lang="sk-SK" b="0" i="0" u="none" strike="noStrike" dirty="0" err="1">
                <a:solidFill>
                  <a:srgbClr val="000000"/>
                </a:solidFill>
                <a:effectLst/>
                <a:latin typeface="SwissRoman"/>
              </a:rPr>
              <a:t>be</a:t>
            </a:r>
            <a:r>
              <a:rPr lang="sk-SK" b="0" i="0" u="none" strike="noStrike" dirty="0">
                <a:solidFill>
                  <a:srgbClr val="000000"/>
                </a:solidFill>
                <a:effectLst/>
                <a:latin typeface="SwissRoman"/>
              </a:rPr>
              <a:t> my </a:t>
            </a:r>
            <a:r>
              <a:rPr lang="sk-SK" b="0" i="0" u="none" strike="noStrike" dirty="0" err="1">
                <a:solidFill>
                  <a:srgbClr val="000000"/>
                </a:solidFill>
                <a:effectLst/>
                <a:latin typeface="SwissRoman"/>
              </a:rPr>
              <a:t>first</a:t>
            </a:r>
            <a:r>
              <a:rPr lang="sk-SK" b="0" i="0" u="none" strike="noStrike" dirty="0">
                <a:solidFill>
                  <a:srgbClr val="000000"/>
                </a:solidFill>
                <a:effectLst/>
                <a:latin typeface="SwissRoman"/>
              </a:rPr>
              <a:t> stop.</a:t>
            </a:r>
            <a:endParaRPr lang="en-US" b="0" i="0" u="none" strike="noStrike" dirty="0">
              <a:solidFill>
                <a:srgbClr val="000000"/>
              </a:solidFill>
              <a:effectLst/>
              <a:latin typeface="SwissRoman"/>
            </a:endParaRPr>
          </a:p>
        </p:txBody>
      </p:sp>
      <p:pic>
        <p:nvPicPr>
          <p:cNvPr id="13" name="Obrázok 12">
            <a:extLst>
              <a:ext uri="{FF2B5EF4-FFF2-40B4-BE49-F238E27FC236}">
                <a16:creationId xmlns:a16="http://schemas.microsoft.com/office/drawing/2014/main" id="{B40F5E93-455E-DC47-8B8E-AF8CF02D7194}"/>
              </a:ext>
            </a:extLst>
          </p:cNvPr>
          <p:cNvPicPr>
            <a:picLocks noChangeAspect="1"/>
          </p:cNvPicPr>
          <p:nvPr/>
        </p:nvPicPr>
        <p:blipFill>
          <a:blip r:embed="rId4"/>
          <a:stretch>
            <a:fillRect/>
          </a:stretch>
        </p:blipFill>
        <p:spPr>
          <a:xfrm>
            <a:off x="8405406" y="1632054"/>
            <a:ext cx="3332847" cy="2213789"/>
          </a:xfrm>
          <a:prstGeom prst="rect">
            <a:avLst/>
          </a:prstGeom>
        </p:spPr>
      </p:pic>
      <p:sp>
        <p:nvSpPr>
          <p:cNvPr id="15" name="BlokTextu 14">
            <a:extLst>
              <a:ext uri="{FF2B5EF4-FFF2-40B4-BE49-F238E27FC236}">
                <a16:creationId xmlns:a16="http://schemas.microsoft.com/office/drawing/2014/main" id="{49D8CF4C-5F3C-BC45-BBB8-F738F129CA2D}"/>
              </a:ext>
            </a:extLst>
          </p:cNvPr>
          <p:cNvSpPr txBox="1"/>
          <p:nvPr/>
        </p:nvSpPr>
        <p:spPr>
          <a:xfrm>
            <a:off x="8405406" y="4117299"/>
            <a:ext cx="3454028" cy="2031325"/>
          </a:xfrm>
          <a:prstGeom prst="rect">
            <a:avLst/>
          </a:prstGeom>
          <a:noFill/>
        </p:spPr>
        <p:txBody>
          <a:bodyPr wrap="square">
            <a:spAutoFit/>
          </a:bodyPr>
          <a:lstStyle/>
          <a:p>
            <a:r>
              <a:rPr lang="sk-SK" b="0" i="0" u="none" strike="noStrike" dirty="0" err="1">
                <a:solidFill>
                  <a:srgbClr val="202122"/>
                </a:solidFill>
                <a:effectLst/>
                <a:latin typeface="-apple-system"/>
              </a:rPr>
              <a:t>It</a:t>
            </a:r>
            <a:r>
              <a:rPr lang="sk-SK" b="0" i="0" u="none" strike="noStrike" dirty="0">
                <a:solidFill>
                  <a:srgbClr val="202122"/>
                </a:solidFill>
                <a:effectLst/>
                <a:latin typeface="-apple-system"/>
              </a:rPr>
              <a:t> was established in 1635 by King Louis XIII as the royal garden of medicinal plants, and in 1793, after the Revolution, it was reorganized in its present form and under its present title. </a:t>
            </a:r>
            <a:r>
              <a:rPr lang="sk-SK" b="0" i="0" u="none" strike="noStrike" dirty="0" err="1">
                <a:solidFill>
                  <a:srgbClr val="202122"/>
                </a:solidFill>
                <a:effectLst/>
                <a:latin typeface="-apple-system"/>
              </a:rPr>
              <a:t>History</a:t>
            </a:r>
            <a:r>
              <a:rPr lang="sk-SK" b="0" i="0" u="none" strike="noStrike" dirty="0">
                <a:solidFill>
                  <a:srgbClr val="202122"/>
                </a:solidFill>
                <a:effectLst/>
                <a:latin typeface="-apple-system"/>
              </a:rPr>
              <a:t> </a:t>
            </a:r>
            <a:r>
              <a:rPr lang="sk-SK" b="0" i="0" u="none" strike="noStrike" dirty="0" err="1">
                <a:solidFill>
                  <a:srgbClr val="202122"/>
                </a:solidFill>
                <a:effectLst/>
                <a:latin typeface="-apple-system"/>
              </a:rPr>
              <a:t>is</a:t>
            </a:r>
            <a:r>
              <a:rPr lang="sk-SK" b="0" i="0" u="none" strike="noStrike" dirty="0">
                <a:solidFill>
                  <a:srgbClr val="202122"/>
                </a:solidFill>
                <a:effectLst/>
                <a:latin typeface="-apple-system"/>
              </a:rPr>
              <a:t> just so </a:t>
            </a:r>
            <a:r>
              <a:rPr lang="sk-SK" b="0" i="0" u="none" strike="noStrike" dirty="0" err="1">
                <a:solidFill>
                  <a:srgbClr val="202122"/>
                </a:solidFill>
                <a:effectLst/>
                <a:latin typeface="-apple-system"/>
              </a:rPr>
              <a:t>interesting</a:t>
            </a:r>
            <a:r>
              <a:rPr lang="sk-SK" b="0" i="0" u="none" strike="noStrike" dirty="0">
                <a:solidFill>
                  <a:srgbClr val="202122"/>
                </a:solidFill>
                <a:effectLst/>
                <a:latin typeface="-apple-system"/>
              </a:rPr>
              <a:t>!</a:t>
            </a:r>
            <a:endParaRPr lang="sk-SK" dirty="0"/>
          </a:p>
        </p:txBody>
      </p:sp>
    </p:spTree>
    <p:extLst>
      <p:ext uri="{BB962C8B-B14F-4D97-AF65-F5344CB8AC3E}">
        <p14:creationId xmlns:p14="http://schemas.microsoft.com/office/powerpoint/2010/main" val="263947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03D5DD-025B-1B4F-9F7C-E9FB0E44087D}"/>
              </a:ext>
            </a:extLst>
          </p:cNvPr>
          <p:cNvSpPr>
            <a:spLocks noGrp="1"/>
          </p:cNvSpPr>
          <p:nvPr>
            <p:ph type="title"/>
          </p:nvPr>
        </p:nvSpPr>
        <p:spPr/>
        <p:txBody>
          <a:bodyPr/>
          <a:lstStyle/>
          <a:p>
            <a:r>
              <a:rPr lang="en-US" dirty="0"/>
              <a:t>Resources </a:t>
            </a:r>
            <a:endParaRPr lang="sk-SK" dirty="0"/>
          </a:p>
        </p:txBody>
      </p:sp>
      <p:sp>
        <p:nvSpPr>
          <p:cNvPr id="3" name="Zástupný objekt pre obsah 2">
            <a:extLst>
              <a:ext uri="{FF2B5EF4-FFF2-40B4-BE49-F238E27FC236}">
                <a16:creationId xmlns:a16="http://schemas.microsoft.com/office/drawing/2014/main" id="{AB71CEEB-EDFC-F944-B261-40C06C0397BA}"/>
              </a:ext>
            </a:extLst>
          </p:cNvPr>
          <p:cNvSpPr>
            <a:spLocks noGrp="1"/>
          </p:cNvSpPr>
          <p:nvPr>
            <p:ph idx="1"/>
          </p:nvPr>
        </p:nvSpPr>
        <p:spPr/>
        <p:txBody>
          <a:bodyPr>
            <a:normAutofit/>
          </a:bodyPr>
          <a:lstStyle/>
          <a:p>
            <a:r>
              <a:rPr lang="sk-SK" sz="1300" dirty="0">
                <a:hlinkClick r:id="rId2"/>
              </a:rPr>
              <a:t>https://en.m.wikipedia.org/wiki/France</a:t>
            </a:r>
            <a:endParaRPr lang="en-US" sz="1300" dirty="0"/>
          </a:p>
          <a:p>
            <a:r>
              <a:rPr lang="sk-SK" sz="1300" dirty="0">
                <a:hlinkClick r:id="rId3"/>
              </a:rPr>
              <a:t>https://www.google.com/search?q=leonid+afremov+paintings+of+cannes&amp;client=safari&amp;hl=sk-sk&amp;prmd=isvn&amp;sxsrf=ALeKk03gB4noxaoH4LaGuH0GM6UjN9M1TQ:1604481744212&amp;source=lnms&amp;tbm=isch&amp;sa=X&amp;ved=2ahUKEwif56WjyOjsAhUJCxoKHWuIAEwQ_AUoAXoECAIQAQ&amp;biw=487&amp;bih=840</a:t>
            </a:r>
            <a:endParaRPr lang="en-US" sz="1300" dirty="0"/>
          </a:p>
          <a:p>
            <a:r>
              <a:rPr lang="sk-SK" sz="1300" dirty="0">
                <a:hlinkClick r:id="rId4"/>
              </a:rPr>
              <a:t>https://www.google.com/search?q=claude+lorrain+landscape+with+Merchants&amp;tbm=isch&amp;hl=sk-sk&amp;client=safari&amp;sa=X&amp;ved=2ahUKEwj8tofVyOjsAhWBwAIHHdsYDWUQBXoECAEQFg&amp;biw=487&amp;bih=840</a:t>
            </a:r>
            <a:endParaRPr lang="en-US" sz="1300" dirty="0"/>
          </a:p>
          <a:p>
            <a:r>
              <a:rPr lang="en-US" sz="1300" dirty="0"/>
              <a:t>https://www.google.com/search?client=safari&amp;hl=sk-sk&amp;</a:t>
            </a:r>
            <a:r>
              <a:rPr lang="en-US" sz="1300" dirty="0" err="1"/>
              <a:t>sxsrf</a:t>
            </a:r>
            <a:r>
              <a:rPr lang="en-US" sz="1300" dirty="0"/>
              <a:t>=ALeKk00vf6d-</a:t>
            </a:r>
            <a:r>
              <a:rPr lang="en-US" sz="1300" dirty="0" err="1"/>
              <a:t>23SyoEpXTlAGNZzazKO5Sg</a:t>
            </a:r>
            <a:r>
              <a:rPr lang="en-US" sz="1300" dirty="0"/>
              <a:t>%3A1604482147148&amp;</a:t>
            </a:r>
            <a:r>
              <a:rPr lang="en-US" sz="1300" dirty="0" err="1"/>
              <a:t>ei</a:t>
            </a:r>
            <a:r>
              <a:rPr lang="en-US" sz="1300" dirty="0"/>
              <a:t>=Y3SiX4m5CMGUa5</a:t>
            </a:r>
            <a:r>
              <a:rPr lang="en-US" sz="1300" dirty="0" err="1"/>
              <a:t>_om4AP</a:t>
            </a:r>
            <a:r>
              <a:rPr lang="en-US" sz="1300" dirty="0"/>
              <a:t>&amp;q=the+best+universities+in+france&amp;</a:t>
            </a:r>
            <a:r>
              <a:rPr lang="en-US" sz="1300" dirty="0" err="1"/>
              <a:t>oq</a:t>
            </a:r>
            <a:r>
              <a:rPr lang="en-US" sz="1300" dirty="0"/>
              <a:t>=the+best+universities+in+france&amp;</a:t>
            </a:r>
            <a:r>
              <a:rPr lang="en-US" sz="1300" dirty="0" err="1"/>
              <a:t>gs_lcp</a:t>
            </a:r>
            <a:r>
              <a:rPr lang="en-US" sz="1300" dirty="0"/>
              <a:t>=ChNtb2JpbGUtZ3dzLXdpei1zZXJwEAMyBQgAEMsBMgYIABAWEB4yBggAEBYQHjIGCAAQFhAeMgYIABAWEB4yBggAEBYQHjIGCAAQFhAeMgYIABAWEB46BwgAEEcQsANQmhRYqyxg-SxoAXAAeACAAb4HiAGZIpIBBzQtMi4zLjKYAQCgAQHIAQi4AQLAAQE&amp;</a:t>
            </a:r>
            <a:r>
              <a:rPr lang="en-US" sz="1300" dirty="0" err="1"/>
              <a:t>sclient</a:t>
            </a:r>
            <a:r>
              <a:rPr lang="en-US" sz="1300" dirty="0"/>
              <a:t>=mobile-</a:t>
            </a:r>
            <a:r>
              <a:rPr lang="en-US" sz="1300" dirty="0" err="1"/>
              <a:t>gws-wiz-serp</a:t>
            </a:r>
            <a:endParaRPr lang="en-US" sz="1300" dirty="0"/>
          </a:p>
          <a:p>
            <a:r>
              <a:rPr lang="en-US" sz="1300" dirty="0">
                <a:hlinkClick r:id="rId5"/>
              </a:rPr>
              <a:t>https://www.google.com/search?q=museums+in+france&amp;ie=UTF-8&amp;</a:t>
            </a:r>
            <a:r>
              <a:rPr lang="en-US" sz="1300" dirty="0" err="1">
                <a:hlinkClick r:id="rId5"/>
              </a:rPr>
              <a:t>oe</a:t>
            </a:r>
            <a:r>
              <a:rPr lang="en-US" sz="1300" dirty="0">
                <a:hlinkClick r:id="rId5"/>
              </a:rPr>
              <a:t>=UTF-8&amp;hl=sk-sk&amp;client</a:t>
            </a:r>
            <a:r>
              <a:rPr lang="en-US" sz="1300">
                <a:hlinkClick r:id="rId5"/>
              </a:rPr>
              <a:t>=safari</a:t>
            </a:r>
            <a:endParaRPr lang="en-US" sz="1300" dirty="0"/>
          </a:p>
          <a:p>
            <a:endParaRPr lang="en-US" sz="1300" dirty="0"/>
          </a:p>
          <a:p>
            <a:endParaRPr lang="sk-SK" sz="1300" dirty="0"/>
          </a:p>
        </p:txBody>
      </p:sp>
    </p:spTree>
    <p:extLst>
      <p:ext uri="{BB962C8B-B14F-4D97-AF65-F5344CB8AC3E}">
        <p14:creationId xmlns:p14="http://schemas.microsoft.com/office/powerpoint/2010/main" val="185539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AEB1D81D-BB5B-054D-B201-87C6D93E8E3A}"/>
              </a:ext>
            </a:extLst>
          </p:cNvPr>
          <p:cNvSpPr>
            <a:spLocks noGrp="1"/>
          </p:cNvSpPr>
          <p:nvPr>
            <p:ph idx="1"/>
          </p:nvPr>
        </p:nvSpPr>
        <p:spPr/>
        <p:txBody>
          <a:bodyPr>
            <a:normAutofit/>
          </a:bodyPr>
          <a:lstStyle/>
          <a:p>
            <a:pPr marL="0" indent="0" algn="ctr">
              <a:buNone/>
            </a:pPr>
            <a:r>
              <a:rPr lang="sk-SK" sz="6300" b="1" dirty="0"/>
              <a:t>Merci d'avoir prêté attention</a:t>
            </a:r>
          </a:p>
        </p:txBody>
      </p:sp>
    </p:spTree>
    <p:extLst>
      <p:ext uri="{BB962C8B-B14F-4D97-AF65-F5344CB8AC3E}">
        <p14:creationId xmlns:p14="http://schemas.microsoft.com/office/powerpoint/2010/main" val="9342042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91</TotalTime>
  <Words>657</Words>
  <Application>Microsoft Office PowerPoint</Application>
  <PresentationFormat>Širokouhlá</PresentationFormat>
  <Paragraphs>40</Paragraphs>
  <Slides>8</Slides>
  <Notes>0</Notes>
  <HiddenSlides>0</HiddenSlides>
  <MMClips>0</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8</vt:i4>
      </vt:variant>
    </vt:vector>
  </HeadingPairs>
  <TitlesOfParts>
    <vt:vector size="17" baseType="lpstr">
      <vt:lpstr>-apple-system</vt:lpstr>
      <vt:lpstr>Arial</vt:lpstr>
      <vt:lpstr>Calibri</vt:lpstr>
      <vt:lpstr>Century Gothic</vt:lpstr>
      <vt:lpstr>Garamond</vt:lpstr>
      <vt:lpstr>Google Sans</vt:lpstr>
      <vt:lpstr>inherit</vt:lpstr>
      <vt:lpstr>SwissRoman</vt:lpstr>
      <vt:lpstr>Savon</vt:lpstr>
      <vt:lpstr>FrancE </vt:lpstr>
      <vt:lpstr>State France </vt:lpstr>
      <vt:lpstr>Education </vt:lpstr>
      <vt:lpstr> ART </vt:lpstr>
      <vt:lpstr>My favourite city NICE</vt:lpstr>
      <vt:lpstr>Museums </vt:lpstr>
      <vt:lpstr>Resources </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Užívateľ</dc:creator>
  <cp:lastModifiedBy>Kabinet prístavba</cp:lastModifiedBy>
  <cp:revision>37</cp:revision>
  <dcterms:created xsi:type="dcterms:W3CDTF">2020-10-23T06:10:15Z</dcterms:created>
  <dcterms:modified xsi:type="dcterms:W3CDTF">2020-12-07T08:29:38Z</dcterms:modified>
</cp:coreProperties>
</file>