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3"/>
  </p:notesMasterIdLst>
  <p:sldIdLst>
    <p:sldId id="266" r:id="rId2"/>
    <p:sldId id="260" r:id="rId3"/>
    <p:sldId id="265" r:id="rId4"/>
    <p:sldId id="259" r:id="rId5"/>
    <p:sldId id="268" r:id="rId6"/>
    <p:sldId id="261" r:id="rId7"/>
    <p:sldId id="269" r:id="rId8"/>
    <p:sldId id="262" r:id="rId9"/>
    <p:sldId id="270" r:id="rId10"/>
    <p:sldId id="271" r:id="rId11"/>
    <p:sldId id="267" r:id="rId12"/>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5441" autoAdjust="0"/>
  </p:normalViewPr>
  <p:slideViewPr>
    <p:cSldViewPr snapToGrid="0">
      <p:cViewPr varScale="1">
        <p:scale>
          <a:sx n="109" d="100"/>
          <a:sy n="109" d="100"/>
        </p:scale>
        <p:origin x="5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EAF2B1-19AA-45D4-AFA4-1DAA66E5AF3B}" type="datetimeFigureOut">
              <a:rPr lang="sk-SK" smtClean="0"/>
              <a:t>7. 12. 2020</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D59D1-8632-4A75-A185-33DEEA1C6F77}" type="slidenum">
              <a:rPr lang="sk-SK" smtClean="0"/>
              <a:t>‹#›</a:t>
            </a:fld>
            <a:endParaRPr lang="sk-SK"/>
          </a:p>
        </p:txBody>
      </p:sp>
    </p:spTree>
    <p:extLst>
      <p:ext uri="{BB962C8B-B14F-4D97-AF65-F5344CB8AC3E}">
        <p14:creationId xmlns:p14="http://schemas.microsoft.com/office/powerpoint/2010/main" val="1153937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noProof="0" dirty="0"/>
              <a:t>Architecture in Greece is against the others single chapter. Is very different visually, but also atmosphere is different. We could say, that most prominent </a:t>
            </a:r>
            <a:r>
              <a:rPr lang="en-US" baseline="0" noProof="0" dirty="0" err="1"/>
              <a:t>centure</a:t>
            </a:r>
            <a:r>
              <a:rPr lang="en-US" baseline="0" noProof="0" dirty="0"/>
              <a:t> of this building are Athens.  </a:t>
            </a:r>
            <a:endParaRPr lang="en-US" noProof="0" dirty="0"/>
          </a:p>
        </p:txBody>
      </p:sp>
      <p:sp>
        <p:nvSpPr>
          <p:cNvPr id="4" name="Slide Number Placeholder 3"/>
          <p:cNvSpPr>
            <a:spLocks noGrp="1"/>
          </p:cNvSpPr>
          <p:nvPr>
            <p:ph type="sldNum" sz="quarter" idx="10"/>
          </p:nvPr>
        </p:nvSpPr>
        <p:spPr/>
        <p:txBody>
          <a:bodyPr/>
          <a:lstStyle/>
          <a:p>
            <a:fld id="{8C7D59D1-8632-4A75-A185-33DEEA1C6F77}" type="slidenum">
              <a:rPr lang="sk-SK" smtClean="0"/>
              <a:t>2</a:t>
            </a:fld>
            <a:endParaRPr lang="sk-SK"/>
          </a:p>
        </p:txBody>
      </p:sp>
    </p:spTree>
    <p:extLst>
      <p:ext uri="{BB962C8B-B14F-4D97-AF65-F5344CB8AC3E}">
        <p14:creationId xmlns:p14="http://schemas.microsoft.com/office/powerpoint/2010/main" val="3114008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fld id="{8C7D59D1-8632-4A75-A185-33DEEA1C6F77}" type="slidenum">
              <a:rPr lang="sk-SK" smtClean="0"/>
              <a:t>4</a:t>
            </a:fld>
            <a:endParaRPr lang="sk-SK"/>
          </a:p>
        </p:txBody>
      </p:sp>
    </p:spTree>
    <p:extLst>
      <p:ext uri="{BB962C8B-B14F-4D97-AF65-F5344CB8AC3E}">
        <p14:creationId xmlns:p14="http://schemas.microsoft.com/office/powerpoint/2010/main" val="1692132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8C7D59D1-8632-4A75-A185-33DEEA1C6F77}" type="slidenum">
              <a:rPr lang="sk-SK" smtClean="0"/>
              <a:t>6</a:t>
            </a:fld>
            <a:endParaRPr lang="sk-SK"/>
          </a:p>
        </p:txBody>
      </p:sp>
    </p:spTree>
    <p:extLst>
      <p:ext uri="{BB962C8B-B14F-4D97-AF65-F5344CB8AC3E}">
        <p14:creationId xmlns:p14="http://schemas.microsoft.com/office/powerpoint/2010/main" val="3725787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Kefalonia</a:t>
            </a:r>
            <a:r>
              <a:rPr lang="en-US" baseline="0" noProof="0" dirty="0"/>
              <a:t> – plathiamos – big waves</a:t>
            </a:r>
          </a:p>
          <a:p>
            <a:r>
              <a:rPr lang="en-GB" baseline="0" noProof="0" dirty="0"/>
              <a:t>I like the Greece beaches, because on every beach I was, there was difference. On one there was white sand, </a:t>
            </a:r>
            <a:r>
              <a:rPr lang="sk-SK" baseline="0" noProof="0" dirty="0"/>
              <a:t>on</a:t>
            </a:r>
            <a:r>
              <a:rPr lang="en-GB" baseline="0" noProof="0" dirty="0"/>
              <a:t> the other white rocks and others were surround by mountains. I was on the beach, w</a:t>
            </a:r>
            <a:r>
              <a:rPr lang="sk-SK" baseline="0" noProof="0" dirty="0"/>
              <a:t>h</a:t>
            </a:r>
            <a:r>
              <a:rPr lang="en-GB" baseline="0" noProof="0" dirty="0"/>
              <a:t>ere were waves two or more meters high (biggest in my life).</a:t>
            </a:r>
            <a:endParaRPr lang="en-GB" noProof="0" dirty="0"/>
          </a:p>
        </p:txBody>
      </p:sp>
      <p:sp>
        <p:nvSpPr>
          <p:cNvPr id="4" name="Slide Number Placeholder 3"/>
          <p:cNvSpPr>
            <a:spLocks noGrp="1"/>
          </p:cNvSpPr>
          <p:nvPr>
            <p:ph type="sldNum" sz="quarter" idx="10"/>
          </p:nvPr>
        </p:nvSpPr>
        <p:spPr/>
        <p:txBody>
          <a:bodyPr/>
          <a:lstStyle/>
          <a:p>
            <a:fld id="{8C7D59D1-8632-4A75-A185-33DEEA1C6F77}" type="slidenum">
              <a:rPr lang="sk-SK" smtClean="0"/>
              <a:t>8</a:t>
            </a:fld>
            <a:endParaRPr lang="sk-SK"/>
          </a:p>
        </p:txBody>
      </p:sp>
    </p:spTree>
    <p:extLst>
      <p:ext uri="{BB962C8B-B14F-4D97-AF65-F5344CB8AC3E}">
        <p14:creationId xmlns:p14="http://schemas.microsoft.com/office/powerpoint/2010/main" val="3885908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k-SK"/>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k-SK"/>
          </a:p>
        </p:txBody>
      </p:sp>
      <p:sp>
        <p:nvSpPr>
          <p:cNvPr id="4" name="Date Placeholder 3"/>
          <p:cNvSpPr>
            <a:spLocks noGrp="1"/>
          </p:cNvSpPr>
          <p:nvPr>
            <p:ph type="dt" sz="half" idx="10"/>
          </p:nvPr>
        </p:nvSpPr>
        <p:spPr/>
        <p:txBody>
          <a:bodyPr/>
          <a:lstStyle/>
          <a:p>
            <a:fld id="{428AAB62-B76C-4B42-8A8C-BB47926927E2}" type="datetimeFigureOut">
              <a:rPr lang="sk-SK" smtClean="0"/>
              <a:t>7. 12. 2020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95C6100E-46F7-4056-B356-03E0E670EAB6}" type="slidenum">
              <a:rPr lang="sk-SK" smtClean="0"/>
              <a:t>‹#›</a:t>
            </a:fld>
            <a:endParaRPr lang="sk-SK"/>
          </a:p>
        </p:txBody>
      </p:sp>
    </p:spTree>
    <p:extLst>
      <p:ext uri="{BB962C8B-B14F-4D97-AF65-F5344CB8AC3E}">
        <p14:creationId xmlns:p14="http://schemas.microsoft.com/office/powerpoint/2010/main" val="3421227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428AAB62-B76C-4B42-8A8C-BB47926927E2}" type="datetimeFigureOut">
              <a:rPr lang="sk-SK" smtClean="0"/>
              <a:t>7. 12. 2020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95C6100E-46F7-4056-B356-03E0E670EAB6}" type="slidenum">
              <a:rPr lang="sk-SK" smtClean="0"/>
              <a:t>‹#›</a:t>
            </a:fld>
            <a:endParaRPr lang="sk-SK"/>
          </a:p>
        </p:txBody>
      </p:sp>
    </p:spTree>
    <p:extLst>
      <p:ext uri="{BB962C8B-B14F-4D97-AF65-F5344CB8AC3E}">
        <p14:creationId xmlns:p14="http://schemas.microsoft.com/office/powerpoint/2010/main" val="188379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k-SK"/>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428AAB62-B76C-4B42-8A8C-BB47926927E2}" type="datetimeFigureOut">
              <a:rPr lang="sk-SK" smtClean="0"/>
              <a:t>7. 12. 2020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95C6100E-46F7-4056-B356-03E0E670EAB6}" type="slidenum">
              <a:rPr lang="sk-SK" smtClean="0"/>
              <a:t>‹#›</a:t>
            </a:fld>
            <a:endParaRPr lang="sk-SK"/>
          </a:p>
        </p:txBody>
      </p:sp>
    </p:spTree>
    <p:extLst>
      <p:ext uri="{BB962C8B-B14F-4D97-AF65-F5344CB8AC3E}">
        <p14:creationId xmlns:p14="http://schemas.microsoft.com/office/powerpoint/2010/main" val="2515485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428AAB62-B76C-4B42-8A8C-BB47926927E2}" type="datetimeFigureOut">
              <a:rPr lang="sk-SK" smtClean="0"/>
              <a:t>7. 12. 2020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95C6100E-46F7-4056-B356-03E0E670EAB6}" type="slidenum">
              <a:rPr lang="sk-SK" smtClean="0"/>
              <a:t>‹#›</a:t>
            </a:fld>
            <a:endParaRPr lang="sk-SK"/>
          </a:p>
        </p:txBody>
      </p:sp>
    </p:spTree>
    <p:extLst>
      <p:ext uri="{BB962C8B-B14F-4D97-AF65-F5344CB8AC3E}">
        <p14:creationId xmlns:p14="http://schemas.microsoft.com/office/powerpoint/2010/main" val="3858403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k-SK"/>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8AAB62-B76C-4B42-8A8C-BB47926927E2}" type="datetimeFigureOut">
              <a:rPr lang="sk-SK" smtClean="0"/>
              <a:t>7. 12. 2020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95C6100E-46F7-4056-B356-03E0E670EAB6}" type="slidenum">
              <a:rPr lang="sk-SK" smtClean="0"/>
              <a:t>‹#›</a:t>
            </a:fld>
            <a:endParaRPr lang="sk-SK"/>
          </a:p>
        </p:txBody>
      </p:sp>
    </p:spTree>
    <p:extLst>
      <p:ext uri="{BB962C8B-B14F-4D97-AF65-F5344CB8AC3E}">
        <p14:creationId xmlns:p14="http://schemas.microsoft.com/office/powerpoint/2010/main" val="3887553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Date Placeholder 4"/>
          <p:cNvSpPr>
            <a:spLocks noGrp="1"/>
          </p:cNvSpPr>
          <p:nvPr>
            <p:ph type="dt" sz="half" idx="10"/>
          </p:nvPr>
        </p:nvSpPr>
        <p:spPr/>
        <p:txBody>
          <a:bodyPr/>
          <a:lstStyle/>
          <a:p>
            <a:fld id="{428AAB62-B76C-4B42-8A8C-BB47926927E2}" type="datetimeFigureOut">
              <a:rPr lang="sk-SK" smtClean="0"/>
              <a:t>7. 12. 2020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95C6100E-46F7-4056-B356-03E0E670EAB6}" type="slidenum">
              <a:rPr lang="sk-SK" smtClean="0"/>
              <a:t>‹#›</a:t>
            </a:fld>
            <a:endParaRPr lang="sk-SK"/>
          </a:p>
        </p:txBody>
      </p:sp>
    </p:spTree>
    <p:extLst>
      <p:ext uri="{BB962C8B-B14F-4D97-AF65-F5344CB8AC3E}">
        <p14:creationId xmlns:p14="http://schemas.microsoft.com/office/powerpoint/2010/main" val="418930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k-SK"/>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7" name="Date Placeholder 6"/>
          <p:cNvSpPr>
            <a:spLocks noGrp="1"/>
          </p:cNvSpPr>
          <p:nvPr>
            <p:ph type="dt" sz="half" idx="10"/>
          </p:nvPr>
        </p:nvSpPr>
        <p:spPr/>
        <p:txBody>
          <a:bodyPr/>
          <a:lstStyle/>
          <a:p>
            <a:fld id="{428AAB62-B76C-4B42-8A8C-BB47926927E2}" type="datetimeFigureOut">
              <a:rPr lang="sk-SK" smtClean="0"/>
              <a:t>7. 12. 2020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95C6100E-46F7-4056-B356-03E0E670EAB6}" type="slidenum">
              <a:rPr lang="sk-SK" smtClean="0"/>
              <a:t>‹#›</a:t>
            </a:fld>
            <a:endParaRPr lang="sk-SK"/>
          </a:p>
        </p:txBody>
      </p:sp>
    </p:spTree>
    <p:extLst>
      <p:ext uri="{BB962C8B-B14F-4D97-AF65-F5344CB8AC3E}">
        <p14:creationId xmlns:p14="http://schemas.microsoft.com/office/powerpoint/2010/main" val="274867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Date Placeholder 2"/>
          <p:cNvSpPr>
            <a:spLocks noGrp="1"/>
          </p:cNvSpPr>
          <p:nvPr>
            <p:ph type="dt" sz="half" idx="10"/>
          </p:nvPr>
        </p:nvSpPr>
        <p:spPr/>
        <p:txBody>
          <a:bodyPr/>
          <a:lstStyle/>
          <a:p>
            <a:fld id="{428AAB62-B76C-4B42-8A8C-BB47926927E2}" type="datetimeFigureOut">
              <a:rPr lang="sk-SK" smtClean="0"/>
              <a:t>7. 12. 2020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95C6100E-46F7-4056-B356-03E0E670EAB6}" type="slidenum">
              <a:rPr lang="sk-SK" smtClean="0"/>
              <a:t>‹#›</a:t>
            </a:fld>
            <a:endParaRPr lang="sk-SK"/>
          </a:p>
        </p:txBody>
      </p:sp>
    </p:spTree>
    <p:extLst>
      <p:ext uri="{BB962C8B-B14F-4D97-AF65-F5344CB8AC3E}">
        <p14:creationId xmlns:p14="http://schemas.microsoft.com/office/powerpoint/2010/main" val="2250934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AAB62-B76C-4B42-8A8C-BB47926927E2}" type="datetimeFigureOut">
              <a:rPr lang="sk-SK" smtClean="0"/>
              <a:t>7. 12. 2020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95C6100E-46F7-4056-B356-03E0E670EAB6}" type="slidenum">
              <a:rPr lang="sk-SK" smtClean="0"/>
              <a:t>‹#›</a:t>
            </a:fld>
            <a:endParaRPr lang="sk-SK"/>
          </a:p>
        </p:txBody>
      </p:sp>
    </p:spTree>
    <p:extLst>
      <p:ext uri="{BB962C8B-B14F-4D97-AF65-F5344CB8AC3E}">
        <p14:creationId xmlns:p14="http://schemas.microsoft.com/office/powerpoint/2010/main" val="186733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k-SK"/>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8AAB62-B76C-4B42-8A8C-BB47926927E2}" type="datetimeFigureOut">
              <a:rPr lang="sk-SK" smtClean="0"/>
              <a:t>7. 12. 2020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95C6100E-46F7-4056-B356-03E0E670EAB6}" type="slidenum">
              <a:rPr lang="sk-SK" smtClean="0"/>
              <a:t>‹#›</a:t>
            </a:fld>
            <a:endParaRPr lang="sk-SK"/>
          </a:p>
        </p:txBody>
      </p:sp>
    </p:spTree>
    <p:extLst>
      <p:ext uri="{BB962C8B-B14F-4D97-AF65-F5344CB8AC3E}">
        <p14:creationId xmlns:p14="http://schemas.microsoft.com/office/powerpoint/2010/main" val="1006781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k-SK"/>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8AAB62-B76C-4B42-8A8C-BB47926927E2}" type="datetimeFigureOut">
              <a:rPr lang="sk-SK" smtClean="0"/>
              <a:t>7. 12. 2020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95C6100E-46F7-4056-B356-03E0E670EAB6}" type="slidenum">
              <a:rPr lang="sk-SK" smtClean="0"/>
              <a:t>‹#›</a:t>
            </a:fld>
            <a:endParaRPr lang="sk-SK"/>
          </a:p>
        </p:txBody>
      </p:sp>
    </p:spTree>
    <p:extLst>
      <p:ext uri="{BB962C8B-B14F-4D97-AF65-F5344CB8AC3E}">
        <p14:creationId xmlns:p14="http://schemas.microsoft.com/office/powerpoint/2010/main" val="1683466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k-SK"/>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AAB62-B76C-4B42-8A8C-BB47926927E2}" type="datetimeFigureOut">
              <a:rPr lang="sk-SK" smtClean="0"/>
              <a:t>7. 12. 2020</a:t>
            </a:fld>
            <a:endParaRPr lang="sk-S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6100E-46F7-4056-B356-03E0E670EAB6}" type="slidenum">
              <a:rPr lang="sk-SK" smtClean="0"/>
              <a:t>‹#›</a:t>
            </a:fld>
            <a:endParaRPr lang="sk-SK"/>
          </a:p>
        </p:txBody>
      </p:sp>
    </p:spTree>
    <p:extLst>
      <p:ext uri="{BB962C8B-B14F-4D97-AF65-F5344CB8AC3E}">
        <p14:creationId xmlns:p14="http://schemas.microsoft.com/office/powerpoint/2010/main" val="294895997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71326" y="497892"/>
            <a:ext cx="4840705" cy="1251283"/>
          </a:xfrm>
        </p:spPr>
        <p:txBody>
          <a:bodyPr>
            <a:normAutofit/>
          </a:bodyPr>
          <a:lstStyle/>
          <a:p>
            <a:r>
              <a:rPr lang="sk-SK" sz="6600" b="1" dirty="0">
                <a:ln w="3175">
                  <a:solidFill>
                    <a:schemeClr val="tx1"/>
                  </a:solidFill>
                </a:ln>
                <a:solidFill>
                  <a:schemeClr val="bg1"/>
                </a:solidFill>
              </a:rPr>
              <a:t>Greece</a:t>
            </a:r>
          </a:p>
        </p:txBody>
      </p:sp>
      <p:sp>
        <p:nvSpPr>
          <p:cNvPr id="3" name="Subtitle 2"/>
          <p:cNvSpPr>
            <a:spLocks noGrp="1"/>
          </p:cNvSpPr>
          <p:nvPr>
            <p:ph type="subTitle" idx="1"/>
          </p:nvPr>
        </p:nvSpPr>
        <p:spPr>
          <a:xfrm>
            <a:off x="-341504" y="3911329"/>
            <a:ext cx="2727767" cy="917293"/>
          </a:xfrm>
        </p:spPr>
        <p:txBody>
          <a:bodyPr>
            <a:normAutofit/>
          </a:bodyPr>
          <a:lstStyle/>
          <a:p>
            <a:r>
              <a:rPr lang="sk-SK" sz="2000" dirty="0">
                <a:ln>
                  <a:solidFill>
                    <a:schemeClr val="bg1"/>
                  </a:solidFill>
                </a:ln>
                <a:solidFill>
                  <a:schemeClr val="bg1"/>
                </a:solidFill>
              </a:rPr>
              <a:t>Tomáš Marek</a:t>
            </a:r>
          </a:p>
          <a:p>
            <a:r>
              <a:rPr lang="sk-SK" sz="2000" dirty="0">
                <a:ln>
                  <a:solidFill>
                    <a:schemeClr val="bg1"/>
                  </a:solidFill>
                </a:ln>
                <a:solidFill>
                  <a:schemeClr val="bg1"/>
                </a:solidFill>
              </a:rPr>
              <a:t>Kvarta</a:t>
            </a:r>
          </a:p>
        </p:txBody>
      </p:sp>
    </p:spTree>
    <p:extLst>
      <p:ext uri="{BB962C8B-B14F-4D97-AF65-F5344CB8AC3E}">
        <p14:creationId xmlns:p14="http://schemas.microsoft.com/office/powerpoint/2010/main" val="66520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5060" y="348941"/>
            <a:ext cx="10515600" cy="1325563"/>
          </a:xfrm>
        </p:spPr>
        <p:txBody>
          <a:bodyPr>
            <a:normAutofit/>
          </a:bodyPr>
          <a:lstStyle/>
          <a:p>
            <a:r>
              <a:rPr lang="en-US" dirty="0">
                <a:solidFill>
                  <a:schemeClr val="bg1"/>
                </a:solidFill>
              </a:rPr>
              <a:t>Thanks to these...</a:t>
            </a:r>
          </a:p>
        </p:txBody>
      </p:sp>
      <p:sp>
        <p:nvSpPr>
          <p:cNvPr id="3" name="Content Placeholder 2"/>
          <p:cNvSpPr>
            <a:spLocks noGrp="1"/>
          </p:cNvSpPr>
          <p:nvPr>
            <p:ph idx="1"/>
          </p:nvPr>
        </p:nvSpPr>
        <p:spPr>
          <a:xfrm>
            <a:off x="757279" y="2157398"/>
            <a:ext cx="6582196" cy="1556846"/>
          </a:xfrm>
        </p:spPr>
        <p:txBody>
          <a:bodyPr/>
          <a:lstStyle/>
          <a:p>
            <a:pPr marL="0" indent="0">
              <a:buNone/>
            </a:pPr>
            <a:r>
              <a:rPr lang="en-US" dirty="0"/>
              <a:t>Architecture: en.wikipedia.org</a:t>
            </a:r>
          </a:p>
          <a:p>
            <a:pPr marL="0" indent="0">
              <a:buNone/>
            </a:pPr>
            <a:r>
              <a:rPr lang="en-US" dirty="0"/>
              <a:t>Food: www.streetfoodhunters.com</a:t>
            </a:r>
          </a:p>
          <a:p>
            <a:pPr marL="0" indent="0">
              <a:buNone/>
            </a:pPr>
            <a:r>
              <a:rPr lang="en-US" dirty="0"/>
              <a:t>Pictures: google images</a:t>
            </a:r>
          </a:p>
        </p:txBody>
      </p:sp>
    </p:spTree>
    <p:extLst>
      <p:ext uri="{BB962C8B-B14F-4D97-AF65-F5344CB8AC3E}">
        <p14:creationId xmlns:p14="http://schemas.microsoft.com/office/powerpoint/2010/main" val="3931637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82333" y="235366"/>
            <a:ext cx="10515600" cy="1325563"/>
          </a:xfrm>
        </p:spPr>
        <p:txBody>
          <a:bodyPr>
            <a:normAutofit/>
          </a:bodyPr>
          <a:lstStyle/>
          <a:p>
            <a:r>
              <a:rPr lang="en-US" dirty="0">
                <a:ln>
                  <a:solidFill>
                    <a:schemeClr val="bg1"/>
                  </a:solidFill>
                </a:ln>
                <a:solidFill>
                  <a:schemeClr val="bg1"/>
                </a:solidFill>
              </a:rPr>
              <a:t>Thanks for paying attention</a:t>
            </a:r>
            <a:r>
              <a:rPr lang="sk-SK" dirty="0">
                <a:ln>
                  <a:solidFill>
                    <a:schemeClr val="bg1"/>
                  </a:solidFill>
                </a:ln>
                <a:solidFill>
                  <a:schemeClr val="bg1"/>
                </a:solidFill>
              </a:rPr>
              <a:t> </a:t>
            </a:r>
            <a:r>
              <a:rPr lang="sk-SK" dirty="0">
                <a:ln>
                  <a:solidFill>
                    <a:schemeClr val="bg1"/>
                  </a:solidFill>
                </a:ln>
                <a:solidFill>
                  <a:schemeClr val="bg1"/>
                </a:solidFill>
                <a:sym typeface="Wingdings" panose="05000000000000000000" pitchFamily="2" charset="2"/>
              </a:rPr>
              <a:t></a:t>
            </a:r>
            <a:endParaRPr lang="en-US" dirty="0">
              <a:ln>
                <a:solidFill>
                  <a:schemeClr val="bg1"/>
                </a:solidFill>
              </a:ln>
              <a:solidFill>
                <a:schemeClr val="bg1"/>
              </a:solidFill>
            </a:endParaRPr>
          </a:p>
        </p:txBody>
      </p:sp>
    </p:spTree>
    <p:extLst>
      <p:ext uri="{BB962C8B-B14F-4D97-AF65-F5344CB8AC3E}">
        <p14:creationId xmlns:p14="http://schemas.microsoft.com/office/powerpoint/2010/main" val="283418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A98CFE-BBAD-42FE-BA1D-4200C9F71E2D}"/>
              </a:ext>
            </a:extLst>
          </p:cNvPr>
          <p:cNvSpPr>
            <a:spLocks noGrp="1"/>
          </p:cNvSpPr>
          <p:nvPr>
            <p:ph type="title"/>
          </p:nvPr>
        </p:nvSpPr>
        <p:spPr>
          <a:xfrm>
            <a:off x="7447678" y="198197"/>
            <a:ext cx="3983602" cy="1658198"/>
          </a:xfrm>
        </p:spPr>
        <p:txBody>
          <a:bodyPr/>
          <a:lstStyle/>
          <a:p>
            <a:r>
              <a:rPr lang="en-US" dirty="0">
                <a:solidFill>
                  <a:schemeClr val="bg1"/>
                </a:solidFill>
              </a:rPr>
              <a:t>Ancient architecture</a:t>
            </a:r>
          </a:p>
        </p:txBody>
      </p:sp>
      <p:pic>
        <p:nvPicPr>
          <p:cNvPr id="5" name="Zástupný objekt pre obsah 4">
            <a:extLst>
              <a:ext uri="{FF2B5EF4-FFF2-40B4-BE49-F238E27FC236}">
                <a16:creationId xmlns:a16="http://schemas.microsoft.com/office/drawing/2014/main" id="{8CD757E4-164D-4E11-BC66-CC5E4A8DF02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4846" y="470784"/>
            <a:ext cx="4611496" cy="2340334"/>
          </a:xfrm>
          <a:prstGeom prst="rect">
            <a:avLst/>
          </a:prstGeom>
          <a:ln>
            <a:noFill/>
          </a:ln>
          <a:effectLst>
            <a:softEdge rad="112500"/>
          </a:effectLst>
        </p:spPr>
      </p:pic>
      <p:sp>
        <p:nvSpPr>
          <p:cNvPr id="11" name="BlokTextu 10">
            <a:extLst>
              <a:ext uri="{FF2B5EF4-FFF2-40B4-BE49-F238E27FC236}">
                <a16:creationId xmlns:a16="http://schemas.microsoft.com/office/drawing/2014/main" id="{7B44A148-08D1-473E-B5FF-3E0F0FE3D451}"/>
              </a:ext>
            </a:extLst>
          </p:cNvPr>
          <p:cNvSpPr txBox="1"/>
          <p:nvPr/>
        </p:nvSpPr>
        <p:spPr>
          <a:xfrm>
            <a:off x="1978328" y="1456285"/>
            <a:ext cx="889154" cy="400110"/>
          </a:xfrm>
          <a:prstGeom prst="rect">
            <a:avLst/>
          </a:prstGeom>
          <a:noFill/>
        </p:spPr>
        <p:txBody>
          <a:bodyPr wrap="none" rtlCol="0">
            <a:spAutoFit/>
          </a:bodyPr>
          <a:lstStyle/>
          <a:p>
            <a:r>
              <a:rPr lang="sk-SK" sz="2000" b="1" dirty="0">
                <a:solidFill>
                  <a:schemeClr val="bg1"/>
                </a:solidFill>
              </a:rPr>
              <a:t>Athens</a:t>
            </a:r>
          </a:p>
        </p:txBody>
      </p:sp>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898077" y="1729383"/>
            <a:ext cx="4461179" cy="3135304"/>
          </a:xfrm>
          <a:prstGeom prst="rect">
            <a:avLst/>
          </a:prstGeom>
          <a:ln>
            <a:noFill/>
          </a:ln>
          <a:effectLst>
            <a:softEdge rad="112500"/>
          </a:effectLst>
        </p:spPr>
      </p:pic>
      <p:pic>
        <p:nvPicPr>
          <p:cNvPr id="7" name="Picture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8627" y="3571768"/>
            <a:ext cx="4179018" cy="3011905"/>
          </a:xfrm>
          <a:prstGeom prst="rect">
            <a:avLst/>
          </a:prstGeom>
          <a:ln>
            <a:noFill/>
          </a:ln>
          <a:effectLst>
            <a:softEdge rad="112500"/>
          </a:effectLst>
        </p:spPr>
      </p:pic>
      <p:sp>
        <p:nvSpPr>
          <p:cNvPr id="8" name="TextBox 7"/>
          <p:cNvSpPr txBox="1"/>
          <p:nvPr/>
        </p:nvSpPr>
        <p:spPr>
          <a:xfrm>
            <a:off x="7447678" y="3112369"/>
            <a:ext cx="1246623" cy="400110"/>
          </a:xfrm>
          <a:prstGeom prst="rect">
            <a:avLst/>
          </a:prstGeom>
          <a:noFill/>
        </p:spPr>
        <p:txBody>
          <a:bodyPr wrap="none" rtlCol="0">
            <a:spAutoFit/>
          </a:bodyPr>
          <a:lstStyle/>
          <a:p>
            <a:r>
              <a:rPr lang="sk-SK" sz="2000" b="1" dirty="0">
                <a:solidFill>
                  <a:schemeClr val="bg1"/>
                </a:solidFill>
              </a:rPr>
              <a:t>Parthenon</a:t>
            </a:r>
          </a:p>
        </p:txBody>
      </p:sp>
      <p:sp>
        <p:nvSpPr>
          <p:cNvPr id="9" name="TextBox 8"/>
          <p:cNvSpPr txBox="1"/>
          <p:nvPr/>
        </p:nvSpPr>
        <p:spPr>
          <a:xfrm>
            <a:off x="1130967" y="4893054"/>
            <a:ext cx="3970421" cy="461665"/>
          </a:xfrm>
          <a:prstGeom prst="rect">
            <a:avLst/>
          </a:prstGeom>
          <a:noFill/>
        </p:spPr>
        <p:txBody>
          <a:bodyPr wrap="square" rtlCol="0">
            <a:spAutoFit/>
          </a:bodyPr>
          <a:lstStyle/>
          <a:p>
            <a:pPr algn="ctr"/>
            <a:r>
              <a:rPr lang="sk-SK" sz="2400" b="1" dirty="0">
                <a:solidFill>
                  <a:schemeClr val="bg1"/>
                </a:solidFill>
              </a:rPr>
              <a:t>Caryatid</a:t>
            </a:r>
          </a:p>
        </p:txBody>
      </p:sp>
    </p:spTree>
    <p:extLst>
      <p:ext uri="{BB962C8B-B14F-4D97-AF65-F5344CB8AC3E}">
        <p14:creationId xmlns:p14="http://schemas.microsoft.com/office/powerpoint/2010/main" val="2755816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643" y="1667063"/>
            <a:ext cx="11937357" cy="4895578"/>
          </a:xfrm>
        </p:spPr>
        <p:txBody>
          <a:bodyPr>
            <a:normAutofit/>
          </a:bodyPr>
          <a:lstStyle/>
          <a:p>
            <a:pPr marL="0" indent="0">
              <a:buNone/>
            </a:pPr>
            <a:r>
              <a:rPr lang="en-US" sz="2400" dirty="0"/>
              <a:t>Ancient architecture in Greece comes from period of antiquity. Is very different visually, but also atmosphere is different</a:t>
            </a:r>
            <a:r>
              <a:rPr lang="sk-SK" sz="2400" dirty="0"/>
              <a:t>, and w</a:t>
            </a:r>
            <a:r>
              <a:rPr lang="en-US" sz="2400" dirty="0"/>
              <a:t>e could say, that the </a:t>
            </a:r>
            <a:r>
              <a:rPr lang="sk-SK" sz="2400" dirty="0"/>
              <a:t>most </a:t>
            </a:r>
            <a:r>
              <a:rPr lang="en-US" sz="2400" dirty="0"/>
              <a:t>famous and beautiful buildings </a:t>
            </a:r>
            <a:r>
              <a:rPr lang="sk-SK" sz="2400" dirty="0"/>
              <a:t>are concentrated</a:t>
            </a:r>
            <a:r>
              <a:rPr lang="en-US" sz="2400" dirty="0"/>
              <a:t> </a:t>
            </a:r>
            <a:r>
              <a:rPr lang="sk-SK" sz="2400" dirty="0"/>
              <a:t>in </a:t>
            </a:r>
            <a:r>
              <a:rPr lang="en-US" sz="2400" dirty="0"/>
              <a:t>Athens.  </a:t>
            </a:r>
          </a:p>
          <a:p>
            <a:pPr marL="0" indent="0">
              <a:buNone/>
            </a:pPr>
            <a:r>
              <a:rPr lang="en-US" sz="2400" dirty="0"/>
              <a:t>For me Athens</a:t>
            </a:r>
            <a:r>
              <a:rPr lang="sk-SK" sz="2400" dirty="0"/>
              <a:t> </a:t>
            </a:r>
            <a:r>
              <a:rPr lang="en-US" sz="2400" dirty="0"/>
              <a:t> are</a:t>
            </a:r>
            <a:r>
              <a:rPr lang="sk-SK" sz="2400" dirty="0"/>
              <a:t> </a:t>
            </a:r>
            <a:r>
              <a:rPr lang="en-GB" sz="2400" dirty="0"/>
              <a:t>most interesting</a:t>
            </a:r>
            <a:r>
              <a:rPr lang="sk-SK" sz="2400" dirty="0"/>
              <a:t> and most </a:t>
            </a:r>
            <a:r>
              <a:rPr lang="en-US" sz="2400" dirty="0"/>
              <a:t>typical</a:t>
            </a:r>
            <a:r>
              <a:rPr lang="sk-SK" sz="2400" dirty="0"/>
              <a:t> city of Greece</a:t>
            </a:r>
            <a:r>
              <a:rPr lang="en-GB" sz="2400" dirty="0"/>
              <a:t>, because it </a:t>
            </a:r>
            <a:r>
              <a:rPr lang="sk-SK" sz="2400" dirty="0" err="1"/>
              <a:t>boasts</a:t>
            </a:r>
            <a:r>
              <a:rPr lang="sk-SK" sz="2400" dirty="0"/>
              <a:t> </a:t>
            </a:r>
            <a:r>
              <a:rPr lang="en-GB" sz="2400" dirty="0"/>
              <a:t>many rare architectural and historical </a:t>
            </a:r>
            <a:r>
              <a:rPr lang="sk-SK" sz="2400" dirty="0"/>
              <a:t>buildings</a:t>
            </a:r>
            <a:r>
              <a:rPr lang="en-GB" sz="2400" dirty="0"/>
              <a:t>.</a:t>
            </a:r>
            <a:r>
              <a:rPr lang="sk-SK" sz="2400" dirty="0"/>
              <a:t> </a:t>
            </a:r>
          </a:p>
          <a:p>
            <a:pPr marL="0" indent="0">
              <a:buNone/>
            </a:pPr>
            <a:r>
              <a:rPr lang="en-GB" sz="2400" dirty="0"/>
              <a:t>Parthenon </a:t>
            </a:r>
            <a:r>
              <a:rPr lang="sk-SK" sz="2400" dirty="0"/>
              <a:t>is </a:t>
            </a:r>
            <a:r>
              <a:rPr lang="en-GB" sz="2400" dirty="0"/>
              <a:t>located in the heart of Athens</a:t>
            </a:r>
            <a:r>
              <a:rPr lang="sk-SK" sz="2400" dirty="0"/>
              <a:t>.</a:t>
            </a:r>
            <a:r>
              <a:rPr lang="en-GB" sz="2400" dirty="0"/>
              <a:t> For me, </a:t>
            </a:r>
            <a:r>
              <a:rPr lang="en-GB" sz="2400" dirty="0" err="1"/>
              <a:t>i</a:t>
            </a:r>
            <a:r>
              <a:rPr lang="sk-SK" sz="2400" dirty="0"/>
              <a:t>t </a:t>
            </a:r>
            <a:r>
              <a:rPr lang="en-GB" sz="2400" dirty="0"/>
              <a:t>is one of the most interesting buildings ever, </a:t>
            </a:r>
            <a:r>
              <a:rPr lang="sk-SK" sz="2400" dirty="0"/>
              <a:t>just</a:t>
            </a:r>
            <a:r>
              <a:rPr lang="en-GB" sz="2400" dirty="0"/>
              <a:t> when I imagine</a:t>
            </a:r>
            <a:r>
              <a:rPr lang="sk-SK" sz="2400" dirty="0"/>
              <a:t>,</a:t>
            </a:r>
            <a:r>
              <a:rPr lang="en-GB" sz="2400" dirty="0"/>
              <a:t>what it probably looked like in the past. I</a:t>
            </a:r>
            <a:r>
              <a:rPr lang="sk-SK" sz="2400" dirty="0"/>
              <a:t>t </a:t>
            </a:r>
            <a:r>
              <a:rPr lang="en-GB" sz="2400" dirty="0"/>
              <a:t>is unbelievable, how long this building</a:t>
            </a:r>
            <a:r>
              <a:rPr lang="sk-SK" sz="2400" dirty="0"/>
              <a:t> has </a:t>
            </a:r>
            <a:r>
              <a:rPr lang="en-GB" sz="2400" dirty="0"/>
              <a:t>survive</a:t>
            </a:r>
            <a:r>
              <a:rPr lang="sk-SK" sz="2400" dirty="0"/>
              <a:t>d</a:t>
            </a:r>
            <a:r>
              <a:rPr lang="en-GB" sz="2400" dirty="0"/>
              <a:t>.</a:t>
            </a:r>
            <a:r>
              <a:rPr lang="sk-SK" sz="2400" dirty="0"/>
              <a:t> </a:t>
            </a:r>
            <a:r>
              <a:rPr lang="en-US" sz="2400" dirty="0"/>
              <a:t>It is one of </a:t>
            </a:r>
            <a:r>
              <a:rPr lang="sk-SK" sz="2400" dirty="0" err="1"/>
              <a:t>the</a:t>
            </a:r>
            <a:r>
              <a:rPr lang="sk-SK" sz="2400" dirty="0"/>
              <a:t> </a:t>
            </a:r>
            <a:r>
              <a:rPr lang="en-US" sz="2400" dirty="0"/>
              <a:t>biggest </a:t>
            </a:r>
            <a:r>
              <a:rPr lang="en-US" sz="2400" dirty="0" err="1"/>
              <a:t>i</a:t>
            </a:r>
            <a:r>
              <a:rPr lang="sk-SK" sz="2400" dirty="0" err="1"/>
              <a:t>cons</a:t>
            </a:r>
            <a:r>
              <a:rPr lang="en-US" sz="2400" dirty="0"/>
              <a:t> of past times</a:t>
            </a:r>
            <a:r>
              <a:rPr lang="sk-SK" sz="2400" dirty="0"/>
              <a:t>.</a:t>
            </a:r>
          </a:p>
          <a:p>
            <a:pPr marL="0" indent="0">
              <a:buNone/>
            </a:pPr>
            <a:r>
              <a:rPr lang="en-US" sz="2400" dirty="0"/>
              <a:t>And one detail interested me. It is caryatid. </a:t>
            </a:r>
            <a:r>
              <a:rPr lang="sk-SK" sz="2400" dirty="0"/>
              <a:t>On o</a:t>
            </a:r>
            <a:r>
              <a:rPr lang="en-US" sz="2400" dirty="0"/>
              <a:t>ne</a:t>
            </a:r>
            <a:r>
              <a:rPr lang="sk-SK" sz="2400" dirty="0"/>
              <a:t> </a:t>
            </a:r>
            <a:r>
              <a:rPr lang="sk-SK" sz="2400" dirty="0" err="1"/>
              <a:t>hand</a:t>
            </a:r>
            <a:r>
              <a:rPr lang="en-US" sz="2400" dirty="0"/>
              <a:t>, we can con</a:t>
            </a:r>
            <a:r>
              <a:rPr lang="sk-SK" sz="2400" dirty="0" err="1"/>
              <a:t>sider</a:t>
            </a:r>
            <a:r>
              <a:rPr lang="en-US" sz="2400" dirty="0"/>
              <a:t> it as separate art work, on the other hand it is architectural element. I like the </a:t>
            </a:r>
            <a:r>
              <a:rPr lang="sk-SK" sz="2400" dirty="0"/>
              <a:t>idea </a:t>
            </a:r>
            <a:r>
              <a:rPr lang="en-GB" sz="2400" dirty="0"/>
              <a:t>of replacing ordinary columns with beautiful statues</a:t>
            </a:r>
            <a:r>
              <a:rPr lang="sk-SK" sz="2400" dirty="0"/>
              <a:t>.</a:t>
            </a:r>
          </a:p>
          <a:p>
            <a:pPr marL="0" indent="0">
              <a:buNone/>
            </a:pPr>
            <a:r>
              <a:rPr lang="en-GB" sz="2400" dirty="0"/>
              <a:t>But even outside the magnificent buildings, I love small Greek villages. For me, the most beautiful are white houses with blue roofs.</a:t>
            </a:r>
          </a:p>
          <a:p>
            <a:pPr marL="0" indent="0">
              <a:buNone/>
            </a:pPr>
            <a:endParaRPr lang="sk-SK" sz="2400" dirty="0"/>
          </a:p>
          <a:p>
            <a:pPr marL="0" indent="0">
              <a:buNone/>
            </a:pPr>
            <a:endParaRPr lang="sk-SK" sz="2400" dirty="0"/>
          </a:p>
          <a:p>
            <a:pPr marL="0" indent="0">
              <a:buNone/>
            </a:pPr>
            <a:endParaRPr lang="en-GB" sz="2400" dirty="0"/>
          </a:p>
          <a:p>
            <a:endParaRPr lang="sk-SK" sz="2400" b="1" dirty="0"/>
          </a:p>
        </p:txBody>
      </p:sp>
      <p:sp>
        <p:nvSpPr>
          <p:cNvPr id="2" name="Rectangle 1"/>
          <p:cNvSpPr/>
          <p:nvPr/>
        </p:nvSpPr>
        <p:spPr>
          <a:xfrm>
            <a:off x="7039622" y="444490"/>
            <a:ext cx="4849597" cy="769441"/>
          </a:xfrm>
          <a:prstGeom prst="rect">
            <a:avLst/>
          </a:prstGeom>
        </p:spPr>
        <p:txBody>
          <a:bodyPr wrap="none">
            <a:spAutoFit/>
          </a:bodyPr>
          <a:lstStyle/>
          <a:p>
            <a:r>
              <a:rPr lang="en-US" sz="4400" dirty="0">
                <a:solidFill>
                  <a:schemeClr val="bg1"/>
                </a:solidFill>
              </a:rPr>
              <a:t>Ancient architecture</a:t>
            </a:r>
            <a:endParaRPr lang="sk-SK" sz="4400" dirty="0"/>
          </a:p>
        </p:txBody>
      </p:sp>
    </p:spTree>
    <p:extLst>
      <p:ext uri="{BB962C8B-B14F-4D97-AF65-F5344CB8AC3E}">
        <p14:creationId xmlns:p14="http://schemas.microsoft.com/office/powerpoint/2010/main" val="3026175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5304E6-1D6D-4245-BEEE-9C2B19662D01}"/>
              </a:ext>
            </a:extLst>
          </p:cNvPr>
          <p:cNvSpPr>
            <a:spLocks noGrp="1"/>
          </p:cNvSpPr>
          <p:nvPr>
            <p:ph type="title"/>
          </p:nvPr>
        </p:nvSpPr>
        <p:spPr>
          <a:xfrm>
            <a:off x="7726617" y="331810"/>
            <a:ext cx="1889331" cy="1658198"/>
          </a:xfrm>
        </p:spPr>
        <p:txBody>
          <a:bodyPr/>
          <a:lstStyle/>
          <a:p>
            <a:r>
              <a:rPr lang="sk-SK" dirty="0">
                <a:solidFill>
                  <a:schemeClr val="bg1"/>
                </a:solidFill>
              </a:rPr>
              <a:t>Food</a:t>
            </a:r>
          </a:p>
        </p:txBody>
      </p:sp>
      <p:pic>
        <p:nvPicPr>
          <p:cNvPr id="5" name="Zástupný objekt pre obsah 4">
            <a:extLst>
              <a:ext uri="{FF2B5EF4-FFF2-40B4-BE49-F238E27FC236}">
                <a16:creationId xmlns:a16="http://schemas.microsoft.com/office/drawing/2014/main" id="{B64C1435-C289-4311-9010-F343E2A739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0530" y="1990008"/>
            <a:ext cx="4304676" cy="2877984"/>
          </a:xfrm>
          <a:prstGeom prst="rect">
            <a:avLst/>
          </a:prstGeom>
          <a:ln>
            <a:noFill/>
          </a:ln>
          <a:effectLst>
            <a:softEdge rad="112500"/>
          </a:effectLst>
        </p:spPr>
      </p:pic>
      <p:pic>
        <p:nvPicPr>
          <p:cNvPr id="7" name="Obrázok 6">
            <a:extLst>
              <a:ext uri="{FF2B5EF4-FFF2-40B4-BE49-F238E27FC236}">
                <a16:creationId xmlns:a16="http://schemas.microsoft.com/office/drawing/2014/main" id="{5B9CE3E3-72F9-4E01-A9EB-D681A52A8D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6184" y="1990008"/>
            <a:ext cx="4384075" cy="2904450"/>
          </a:xfrm>
          <a:prstGeom prst="rect">
            <a:avLst/>
          </a:prstGeom>
          <a:ln>
            <a:noFill/>
          </a:ln>
          <a:effectLst>
            <a:softEdge rad="112500"/>
          </a:effectLst>
        </p:spPr>
      </p:pic>
      <p:sp>
        <p:nvSpPr>
          <p:cNvPr id="9" name="BlokTextu 8">
            <a:extLst>
              <a:ext uri="{FF2B5EF4-FFF2-40B4-BE49-F238E27FC236}">
                <a16:creationId xmlns:a16="http://schemas.microsoft.com/office/drawing/2014/main" id="{1A1FCEE5-7ADC-44DB-8849-08CCBE59EDF8}"/>
              </a:ext>
            </a:extLst>
          </p:cNvPr>
          <p:cNvSpPr txBox="1"/>
          <p:nvPr/>
        </p:nvSpPr>
        <p:spPr>
          <a:xfrm>
            <a:off x="1436561" y="3028890"/>
            <a:ext cx="3442818" cy="400110"/>
          </a:xfrm>
          <a:prstGeom prst="rect">
            <a:avLst/>
          </a:prstGeom>
          <a:noFill/>
        </p:spPr>
        <p:txBody>
          <a:bodyPr wrap="square" rtlCol="0">
            <a:spAutoFit/>
          </a:bodyPr>
          <a:lstStyle/>
          <a:p>
            <a:pPr algn="ctr"/>
            <a:r>
              <a:rPr lang="sk-SK" sz="2000" b="1" dirty="0">
                <a:solidFill>
                  <a:schemeClr val="bg1"/>
                </a:solidFill>
              </a:rPr>
              <a:t>Gyros</a:t>
            </a:r>
          </a:p>
        </p:txBody>
      </p:sp>
      <p:sp>
        <p:nvSpPr>
          <p:cNvPr id="10" name="BlokTextu 9">
            <a:extLst>
              <a:ext uri="{FF2B5EF4-FFF2-40B4-BE49-F238E27FC236}">
                <a16:creationId xmlns:a16="http://schemas.microsoft.com/office/drawing/2014/main" id="{C40DB75A-F325-4BA7-AD68-CA0C8F68310F}"/>
              </a:ext>
            </a:extLst>
          </p:cNvPr>
          <p:cNvSpPr txBox="1"/>
          <p:nvPr/>
        </p:nvSpPr>
        <p:spPr>
          <a:xfrm>
            <a:off x="7641518" y="3028890"/>
            <a:ext cx="1433406" cy="400110"/>
          </a:xfrm>
          <a:prstGeom prst="rect">
            <a:avLst/>
          </a:prstGeom>
          <a:noFill/>
        </p:spPr>
        <p:txBody>
          <a:bodyPr wrap="none" rtlCol="0">
            <a:spAutoFit/>
          </a:bodyPr>
          <a:lstStyle/>
          <a:p>
            <a:r>
              <a:rPr lang="sk-SK" sz="2000" b="1" dirty="0">
                <a:solidFill>
                  <a:schemeClr val="tx1">
                    <a:lumMod val="95000"/>
                    <a:lumOff val="5000"/>
                  </a:schemeClr>
                </a:solidFill>
              </a:rPr>
              <a:t>Feta </a:t>
            </a:r>
            <a:r>
              <a:rPr lang="en-GB" sz="2000" b="1" dirty="0">
                <a:solidFill>
                  <a:schemeClr val="tx1">
                    <a:lumMod val="95000"/>
                    <a:lumOff val="5000"/>
                  </a:schemeClr>
                </a:solidFill>
              </a:rPr>
              <a:t>cheese</a:t>
            </a:r>
          </a:p>
        </p:txBody>
      </p:sp>
    </p:spTree>
    <p:extLst>
      <p:ext uri="{BB962C8B-B14F-4D97-AF65-F5344CB8AC3E}">
        <p14:creationId xmlns:p14="http://schemas.microsoft.com/office/powerpoint/2010/main" val="1869325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2538" y="527171"/>
            <a:ext cx="1812403" cy="1325563"/>
          </a:xfrm>
        </p:spPr>
        <p:txBody>
          <a:bodyPr/>
          <a:lstStyle/>
          <a:p>
            <a:r>
              <a:rPr lang="sk-SK" dirty="0">
                <a:solidFill>
                  <a:schemeClr val="bg1"/>
                </a:solidFill>
              </a:rPr>
              <a:t>Food</a:t>
            </a:r>
          </a:p>
        </p:txBody>
      </p:sp>
      <p:sp>
        <p:nvSpPr>
          <p:cNvPr id="3" name="Content Placeholder 2"/>
          <p:cNvSpPr>
            <a:spLocks noGrp="1"/>
          </p:cNvSpPr>
          <p:nvPr>
            <p:ph idx="1"/>
          </p:nvPr>
        </p:nvSpPr>
        <p:spPr>
          <a:xfrm>
            <a:off x="734027" y="2196015"/>
            <a:ext cx="10515600" cy="4351338"/>
          </a:xfrm>
        </p:spPr>
        <p:txBody>
          <a:bodyPr/>
          <a:lstStyle/>
          <a:p>
            <a:pPr marL="0" indent="0">
              <a:buNone/>
            </a:pPr>
            <a:r>
              <a:rPr lang="en-GB" dirty="0"/>
              <a:t>Nowadays you don’t have to go far to taste some of Greek specialties (even though I think, th</a:t>
            </a:r>
            <a:r>
              <a:rPr lang="sk-SK" dirty="0"/>
              <a:t>a</a:t>
            </a:r>
            <a:r>
              <a:rPr lang="en-GB" dirty="0"/>
              <a:t>t real, original taste we can find just in Greece). Greek cuisine is one of the most favourite in the world and that’s why we can find Greek restaurants almost everywhere. If not</a:t>
            </a:r>
            <a:r>
              <a:rPr lang="sk-SK" dirty="0"/>
              <a:t> </a:t>
            </a:r>
            <a:r>
              <a:rPr lang="sk-SK" dirty="0" err="1"/>
              <a:t>the</a:t>
            </a:r>
            <a:r>
              <a:rPr lang="en-GB" dirty="0"/>
              <a:t> most known</a:t>
            </a:r>
            <a:r>
              <a:rPr lang="sk-SK" dirty="0"/>
              <a:t> </a:t>
            </a:r>
            <a:r>
              <a:rPr lang="sk-SK" dirty="0" err="1"/>
              <a:t>meal</a:t>
            </a:r>
            <a:r>
              <a:rPr lang="en-GB" dirty="0"/>
              <a:t>, sure one of the</a:t>
            </a:r>
            <a:r>
              <a:rPr lang="sk-SK" dirty="0"/>
              <a:t>m </a:t>
            </a:r>
            <a:r>
              <a:rPr lang="en-GB" dirty="0"/>
              <a:t>is gyros. Most people (and I am one of them) love gyros, maybe because it is very cheap, but incredibly </a:t>
            </a:r>
            <a:r>
              <a:rPr lang="sk-SK" dirty="0" err="1"/>
              <a:t>delicious</a:t>
            </a:r>
            <a:r>
              <a:rPr lang="en-GB" dirty="0"/>
              <a:t>. I love Greek cuisine. I didn’t</a:t>
            </a:r>
            <a:r>
              <a:rPr lang="sk-SK" dirty="0"/>
              <a:t> taste</a:t>
            </a:r>
            <a:r>
              <a:rPr lang="en-GB" dirty="0"/>
              <a:t> by far everything, but </a:t>
            </a:r>
            <a:r>
              <a:rPr lang="sk-SK" dirty="0" err="1"/>
              <a:t>all</a:t>
            </a:r>
            <a:r>
              <a:rPr lang="sk-SK" dirty="0"/>
              <a:t> </a:t>
            </a:r>
            <a:r>
              <a:rPr lang="en-GB" dirty="0"/>
              <a:t>I did, w</a:t>
            </a:r>
            <a:r>
              <a:rPr lang="sk-SK" dirty="0"/>
              <a:t>as</a:t>
            </a:r>
            <a:r>
              <a:rPr lang="en-GB" dirty="0"/>
              <a:t> absolutely great.</a:t>
            </a:r>
            <a:endParaRPr lang="sk-SK" dirty="0"/>
          </a:p>
          <a:p>
            <a:endParaRPr lang="sk-SK" dirty="0"/>
          </a:p>
        </p:txBody>
      </p:sp>
    </p:spTree>
    <p:extLst>
      <p:ext uri="{BB962C8B-B14F-4D97-AF65-F5344CB8AC3E}">
        <p14:creationId xmlns:p14="http://schemas.microsoft.com/office/powerpoint/2010/main" val="20091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5A8C2D-7BAC-462B-B97E-C4FF4793998A}"/>
              </a:ext>
            </a:extLst>
          </p:cNvPr>
          <p:cNvSpPr>
            <a:spLocks noGrp="1"/>
          </p:cNvSpPr>
          <p:nvPr>
            <p:ph type="title"/>
          </p:nvPr>
        </p:nvSpPr>
        <p:spPr>
          <a:xfrm>
            <a:off x="6659817" y="630176"/>
            <a:ext cx="4770182" cy="1171951"/>
          </a:xfrm>
        </p:spPr>
        <p:txBody>
          <a:bodyPr/>
          <a:lstStyle/>
          <a:p>
            <a:r>
              <a:rPr lang="en-GB" dirty="0">
                <a:solidFill>
                  <a:schemeClr val="bg1"/>
                </a:solidFill>
              </a:rPr>
              <a:t>Greek</a:t>
            </a:r>
            <a:r>
              <a:rPr lang="sk-SK" dirty="0">
                <a:solidFill>
                  <a:schemeClr val="bg1"/>
                </a:solidFill>
              </a:rPr>
              <a:t> mythology</a:t>
            </a:r>
          </a:p>
        </p:txBody>
      </p:sp>
      <p:pic>
        <p:nvPicPr>
          <p:cNvPr id="5" name="Zástupný objekt pre obsah 4">
            <a:extLst>
              <a:ext uri="{FF2B5EF4-FFF2-40B4-BE49-F238E27FC236}">
                <a16:creationId xmlns:a16="http://schemas.microsoft.com/office/drawing/2014/main" id="{D1C3F794-91EC-4820-B9D6-04F4B6923BD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1" y="3695553"/>
            <a:ext cx="3788628" cy="2838699"/>
          </a:xfrm>
          <a:prstGeom prst="rect">
            <a:avLst/>
          </a:prstGeom>
          <a:ln>
            <a:noFill/>
          </a:ln>
          <a:effectLst>
            <a:softEdge rad="112500"/>
          </a:effectLst>
        </p:spPr>
      </p:pic>
      <p:sp>
        <p:nvSpPr>
          <p:cNvPr id="6" name="BlokTextu 5">
            <a:extLst>
              <a:ext uri="{FF2B5EF4-FFF2-40B4-BE49-F238E27FC236}">
                <a16:creationId xmlns:a16="http://schemas.microsoft.com/office/drawing/2014/main" id="{0A9D8318-F665-4E30-A6C8-ABACEC932502}"/>
              </a:ext>
            </a:extLst>
          </p:cNvPr>
          <p:cNvSpPr txBox="1"/>
          <p:nvPr/>
        </p:nvSpPr>
        <p:spPr>
          <a:xfrm>
            <a:off x="844952" y="4945625"/>
            <a:ext cx="3641817" cy="400110"/>
          </a:xfrm>
          <a:prstGeom prst="rect">
            <a:avLst/>
          </a:prstGeom>
          <a:noFill/>
        </p:spPr>
        <p:txBody>
          <a:bodyPr wrap="square" rtlCol="0">
            <a:spAutoFit/>
          </a:bodyPr>
          <a:lstStyle/>
          <a:p>
            <a:pPr algn="ctr"/>
            <a:r>
              <a:rPr lang="sk-SK" sz="2000" b="1" dirty="0">
                <a:solidFill>
                  <a:schemeClr val="bg1"/>
                </a:solidFill>
              </a:rPr>
              <a:t>Trojan horse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1" y="467783"/>
            <a:ext cx="3724768" cy="2668687"/>
          </a:xfrm>
          <a:prstGeom prst="rect">
            <a:avLst/>
          </a:prstGeom>
          <a:ln>
            <a:noFill/>
          </a:ln>
          <a:effectLst>
            <a:softEdge rad="112500"/>
          </a:effectLst>
        </p:spPr>
      </p:pic>
      <p:sp>
        <p:nvSpPr>
          <p:cNvPr id="9" name="BlokTextu 5">
            <a:extLst>
              <a:ext uri="{FF2B5EF4-FFF2-40B4-BE49-F238E27FC236}">
                <a16:creationId xmlns:a16="http://schemas.microsoft.com/office/drawing/2014/main" id="{0A9D8318-F665-4E30-A6C8-ABACEC932502}"/>
              </a:ext>
            </a:extLst>
          </p:cNvPr>
          <p:cNvSpPr txBox="1"/>
          <p:nvPr/>
        </p:nvSpPr>
        <p:spPr>
          <a:xfrm>
            <a:off x="844952" y="1632849"/>
            <a:ext cx="3553427" cy="400110"/>
          </a:xfrm>
          <a:prstGeom prst="rect">
            <a:avLst/>
          </a:prstGeom>
          <a:noFill/>
        </p:spPr>
        <p:txBody>
          <a:bodyPr wrap="square" rtlCol="0">
            <a:spAutoFit/>
          </a:bodyPr>
          <a:lstStyle/>
          <a:p>
            <a:pPr algn="ctr"/>
            <a:r>
              <a:rPr lang="sk-SK" sz="2000" b="1" dirty="0">
                <a:solidFill>
                  <a:schemeClr val="bg1"/>
                </a:solidFill>
              </a:rPr>
              <a:t>Trojan war</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0890" y="2648227"/>
            <a:ext cx="5459461" cy="2697508"/>
          </a:xfrm>
          <a:prstGeom prst="rect">
            <a:avLst/>
          </a:prstGeom>
          <a:ln>
            <a:noFill/>
          </a:ln>
          <a:effectLst>
            <a:softEdge rad="112500"/>
          </a:effectLst>
        </p:spPr>
      </p:pic>
      <p:sp>
        <p:nvSpPr>
          <p:cNvPr id="10" name="BlokTextu 5">
            <a:extLst>
              <a:ext uri="{FF2B5EF4-FFF2-40B4-BE49-F238E27FC236}">
                <a16:creationId xmlns:a16="http://schemas.microsoft.com/office/drawing/2014/main" id="{0A9D8318-F665-4E30-A6C8-ABACEC932502}"/>
              </a:ext>
            </a:extLst>
          </p:cNvPr>
          <p:cNvSpPr txBox="1"/>
          <p:nvPr/>
        </p:nvSpPr>
        <p:spPr>
          <a:xfrm>
            <a:off x="6589711" y="4945625"/>
            <a:ext cx="3641817" cy="400110"/>
          </a:xfrm>
          <a:prstGeom prst="rect">
            <a:avLst/>
          </a:prstGeom>
          <a:noFill/>
        </p:spPr>
        <p:txBody>
          <a:bodyPr wrap="square" rtlCol="0">
            <a:spAutoFit/>
          </a:bodyPr>
          <a:lstStyle/>
          <a:p>
            <a:pPr algn="ctr"/>
            <a:r>
              <a:rPr lang="sk-SK" sz="2000" b="1" dirty="0"/>
              <a:t>Greek gods</a:t>
            </a:r>
          </a:p>
        </p:txBody>
      </p:sp>
    </p:spTree>
    <p:extLst>
      <p:ext uri="{BB962C8B-B14F-4D97-AF65-F5344CB8AC3E}">
        <p14:creationId xmlns:p14="http://schemas.microsoft.com/office/powerpoint/2010/main" val="1005483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0638" y="365126"/>
            <a:ext cx="4177496" cy="1325563"/>
          </a:xfrm>
        </p:spPr>
        <p:txBody>
          <a:bodyPr/>
          <a:lstStyle/>
          <a:p>
            <a:r>
              <a:rPr lang="en-GB" dirty="0">
                <a:solidFill>
                  <a:schemeClr val="bg1"/>
                </a:solidFill>
              </a:rPr>
              <a:t>Greek</a:t>
            </a:r>
            <a:r>
              <a:rPr lang="sk-SK" dirty="0">
                <a:solidFill>
                  <a:schemeClr val="bg1"/>
                </a:solidFill>
              </a:rPr>
              <a:t> mythology</a:t>
            </a:r>
            <a:endParaRPr lang="sk-SK" dirty="0"/>
          </a:p>
        </p:txBody>
      </p:sp>
      <p:sp>
        <p:nvSpPr>
          <p:cNvPr id="3" name="Content Placeholder 2"/>
          <p:cNvSpPr>
            <a:spLocks noGrp="1"/>
          </p:cNvSpPr>
          <p:nvPr>
            <p:ph idx="1"/>
          </p:nvPr>
        </p:nvSpPr>
        <p:spPr/>
        <p:txBody>
          <a:bodyPr/>
          <a:lstStyle/>
          <a:p>
            <a:pPr marL="0" indent="0">
              <a:buNone/>
            </a:pPr>
            <a:r>
              <a:rPr lang="en-GB" dirty="0"/>
              <a:t>I’ll say it bluntly, I don’t believe in Greek gods, but Greek mythology is really interesting. It is, for me, something like one great story. I know just some of these stories and I saw couple of films, but every story was very trilling and absorbing. I think The Trojan War is</a:t>
            </a:r>
            <a:r>
              <a:rPr lang="sk-SK" dirty="0"/>
              <a:t> the</a:t>
            </a:r>
            <a:r>
              <a:rPr lang="en-GB" dirty="0"/>
              <a:t> most known story from the Greek mythology. It’s about love, hate, fighting, and politics too, everyone just find their there.</a:t>
            </a:r>
            <a:endParaRPr lang="sk-SK" dirty="0"/>
          </a:p>
          <a:p>
            <a:pPr marL="0" indent="0">
              <a:buNone/>
            </a:pPr>
            <a:r>
              <a:rPr lang="sk-SK" dirty="0"/>
              <a:t>I </a:t>
            </a:r>
            <a:r>
              <a:rPr lang="sk-SK" dirty="0" err="1"/>
              <a:t>think</a:t>
            </a:r>
            <a:r>
              <a:rPr lang="sk-SK" dirty="0"/>
              <a:t> </a:t>
            </a:r>
            <a:r>
              <a:rPr lang="sk-SK" dirty="0" err="1"/>
              <a:t>that</a:t>
            </a:r>
            <a:r>
              <a:rPr lang="sk-SK" dirty="0"/>
              <a:t> the </a:t>
            </a:r>
            <a:r>
              <a:rPr lang="en-GB" dirty="0"/>
              <a:t>mythology has different meaning for different people. For somebody it is article for marketing, for somebody religion, and for somebody just something interesting to watch, read </a:t>
            </a:r>
            <a:r>
              <a:rPr lang="sk-SK" dirty="0"/>
              <a:t>or</a:t>
            </a:r>
            <a:r>
              <a:rPr lang="en-GB" dirty="0"/>
              <a:t> listen</a:t>
            </a:r>
            <a:r>
              <a:rPr lang="sk-SK" dirty="0"/>
              <a:t> to</a:t>
            </a:r>
            <a:r>
              <a:rPr lang="en-GB" dirty="0"/>
              <a:t>.</a:t>
            </a:r>
            <a:endParaRPr lang="sk-SK" dirty="0"/>
          </a:p>
          <a:p>
            <a:endParaRPr lang="sk-SK" dirty="0"/>
          </a:p>
        </p:txBody>
      </p:sp>
    </p:spTree>
    <p:extLst>
      <p:ext uri="{BB962C8B-B14F-4D97-AF65-F5344CB8AC3E}">
        <p14:creationId xmlns:p14="http://schemas.microsoft.com/office/powerpoint/2010/main" val="3477569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EE9056-8ACA-4F15-9ADD-FF73945776E3}"/>
              </a:ext>
            </a:extLst>
          </p:cNvPr>
          <p:cNvSpPr>
            <a:spLocks noGrp="1"/>
          </p:cNvSpPr>
          <p:nvPr>
            <p:ph type="title"/>
          </p:nvPr>
        </p:nvSpPr>
        <p:spPr>
          <a:xfrm>
            <a:off x="8137181" y="353482"/>
            <a:ext cx="2530819" cy="1658198"/>
          </a:xfrm>
        </p:spPr>
        <p:txBody>
          <a:bodyPr/>
          <a:lstStyle/>
          <a:p>
            <a:r>
              <a:rPr lang="sk-SK" dirty="0">
                <a:solidFill>
                  <a:schemeClr val="bg1"/>
                </a:solidFill>
              </a:rPr>
              <a:t>Nature</a:t>
            </a:r>
          </a:p>
        </p:txBody>
      </p:sp>
      <p:pic>
        <p:nvPicPr>
          <p:cNvPr id="5" name="Zástupný objekt pre obsah 4">
            <a:extLst>
              <a:ext uri="{FF2B5EF4-FFF2-40B4-BE49-F238E27FC236}">
                <a16:creationId xmlns:a16="http://schemas.microsoft.com/office/drawing/2014/main" id="{D7F467C0-E999-43CE-88D8-D09FD28E1ED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8621" y="353482"/>
            <a:ext cx="3536218" cy="2641786"/>
          </a:xfrm>
          <a:prstGeom prst="rect">
            <a:avLst/>
          </a:prstGeom>
          <a:ln>
            <a:noFill/>
          </a:ln>
          <a:effectLst>
            <a:softEdge rad="112500"/>
          </a:effectLst>
        </p:spPr>
      </p:pic>
      <p:pic>
        <p:nvPicPr>
          <p:cNvPr id="7" name="Obrázok 6">
            <a:extLst>
              <a:ext uri="{FF2B5EF4-FFF2-40B4-BE49-F238E27FC236}">
                <a16:creationId xmlns:a16="http://schemas.microsoft.com/office/drawing/2014/main" id="{A05BF644-CB5A-4BD1-B2BB-68AAA8F963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7775" y="1414866"/>
            <a:ext cx="3176199" cy="2379262"/>
          </a:xfrm>
          <a:prstGeom prst="rect">
            <a:avLst/>
          </a:prstGeom>
          <a:ln>
            <a:noFill/>
          </a:ln>
          <a:effectLst>
            <a:softEdge rad="112500"/>
          </a:effectLst>
        </p:spPr>
      </p:pic>
      <p:pic>
        <p:nvPicPr>
          <p:cNvPr id="9" name="Obrázok 8">
            <a:extLst>
              <a:ext uri="{FF2B5EF4-FFF2-40B4-BE49-F238E27FC236}">
                <a16:creationId xmlns:a16="http://schemas.microsoft.com/office/drawing/2014/main" id="{0E89E129-BD4A-4920-994F-C7BB07D884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625" y="3282895"/>
            <a:ext cx="3962400" cy="2840736"/>
          </a:xfrm>
          <a:prstGeom prst="rect">
            <a:avLst/>
          </a:prstGeom>
          <a:ln>
            <a:noFill/>
          </a:ln>
          <a:effectLst>
            <a:softEdge rad="112500"/>
          </a:effectLst>
        </p:spPr>
      </p:pic>
      <p:pic>
        <p:nvPicPr>
          <p:cNvPr id="11" name="Obrázok 10">
            <a:extLst>
              <a:ext uri="{FF2B5EF4-FFF2-40B4-BE49-F238E27FC236}">
                <a16:creationId xmlns:a16="http://schemas.microsoft.com/office/drawing/2014/main" id="{CA0AF978-0347-4D78-8F09-1375E766B5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9210" y="4446589"/>
            <a:ext cx="3773722" cy="2126404"/>
          </a:xfrm>
          <a:prstGeom prst="rect">
            <a:avLst/>
          </a:prstGeom>
          <a:ln>
            <a:noFill/>
          </a:ln>
          <a:effectLst>
            <a:softEdge rad="112500"/>
          </a:effectLst>
        </p:spPr>
      </p:pic>
      <p:pic>
        <p:nvPicPr>
          <p:cNvPr id="3" name="Picture 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583053" y="1679037"/>
            <a:ext cx="3383865" cy="4230181"/>
          </a:xfrm>
          <a:prstGeom prst="rect">
            <a:avLst/>
          </a:prstGeom>
          <a:ln>
            <a:noFill/>
          </a:ln>
          <a:effectLst>
            <a:softEdge rad="112500"/>
          </a:effectLst>
        </p:spPr>
      </p:pic>
      <p:sp>
        <p:nvSpPr>
          <p:cNvPr id="4" name="TextBox 3"/>
          <p:cNvSpPr txBox="1"/>
          <p:nvPr/>
        </p:nvSpPr>
        <p:spPr>
          <a:xfrm>
            <a:off x="1680382" y="4518597"/>
            <a:ext cx="1328762" cy="400110"/>
          </a:xfrm>
          <a:prstGeom prst="rect">
            <a:avLst/>
          </a:prstGeom>
          <a:noFill/>
        </p:spPr>
        <p:txBody>
          <a:bodyPr wrap="none" rtlCol="0">
            <a:spAutoFit/>
          </a:bodyPr>
          <a:lstStyle/>
          <a:p>
            <a:r>
              <a:rPr lang="sk-SK" sz="2000" b="1" dirty="0">
                <a:solidFill>
                  <a:schemeClr val="bg1"/>
                </a:solidFill>
              </a:rPr>
              <a:t>Olive trees</a:t>
            </a:r>
          </a:p>
        </p:txBody>
      </p:sp>
      <p:sp>
        <p:nvSpPr>
          <p:cNvPr id="10" name="TextBox 9"/>
          <p:cNvSpPr txBox="1"/>
          <p:nvPr/>
        </p:nvSpPr>
        <p:spPr>
          <a:xfrm>
            <a:off x="4684589" y="2419831"/>
            <a:ext cx="2931553" cy="369332"/>
          </a:xfrm>
          <a:prstGeom prst="rect">
            <a:avLst/>
          </a:prstGeom>
          <a:noFill/>
        </p:spPr>
        <p:txBody>
          <a:bodyPr wrap="square" rtlCol="0">
            <a:spAutoFit/>
          </a:bodyPr>
          <a:lstStyle/>
          <a:p>
            <a:pPr algn="ctr"/>
            <a:r>
              <a:rPr lang="sk-SK" b="1" dirty="0">
                <a:solidFill>
                  <a:schemeClr val="bg1"/>
                </a:solidFill>
              </a:rPr>
              <a:t>Waves</a:t>
            </a:r>
          </a:p>
        </p:txBody>
      </p:sp>
      <p:sp>
        <p:nvSpPr>
          <p:cNvPr id="12" name="TextBox 11"/>
          <p:cNvSpPr txBox="1"/>
          <p:nvPr/>
        </p:nvSpPr>
        <p:spPr>
          <a:xfrm>
            <a:off x="4577774" y="5325125"/>
            <a:ext cx="3455055" cy="400110"/>
          </a:xfrm>
          <a:prstGeom prst="rect">
            <a:avLst/>
          </a:prstGeom>
          <a:noFill/>
        </p:spPr>
        <p:txBody>
          <a:bodyPr wrap="square" rtlCol="0">
            <a:spAutoFit/>
          </a:bodyPr>
          <a:lstStyle/>
          <a:p>
            <a:pPr algn="ctr"/>
            <a:r>
              <a:rPr lang="sk-SK" sz="2000" b="1" dirty="0">
                <a:solidFill>
                  <a:schemeClr val="bg1"/>
                </a:solidFill>
              </a:rPr>
              <a:t>Olives</a:t>
            </a:r>
          </a:p>
        </p:txBody>
      </p:sp>
      <p:sp>
        <p:nvSpPr>
          <p:cNvPr id="13" name="TextBox 12"/>
          <p:cNvSpPr txBox="1"/>
          <p:nvPr/>
        </p:nvSpPr>
        <p:spPr>
          <a:xfrm>
            <a:off x="914400" y="1811625"/>
            <a:ext cx="3280168" cy="400110"/>
          </a:xfrm>
          <a:prstGeom prst="rect">
            <a:avLst/>
          </a:prstGeom>
          <a:noFill/>
        </p:spPr>
        <p:txBody>
          <a:bodyPr wrap="square" rtlCol="0">
            <a:spAutoFit/>
          </a:bodyPr>
          <a:lstStyle/>
          <a:p>
            <a:pPr algn="ctr"/>
            <a:r>
              <a:rPr lang="sk-SK" sz="2000" b="1" dirty="0">
                <a:solidFill>
                  <a:schemeClr val="bg1"/>
                </a:solidFill>
              </a:rPr>
              <a:t>White rocks</a:t>
            </a:r>
          </a:p>
        </p:txBody>
      </p:sp>
      <p:sp>
        <p:nvSpPr>
          <p:cNvPr id="15" name="TextBox 14"/>
          <p:cNvSpPr txBox="1"/>
          <p:nvPr/>
        </p:nvSpPr>
        <p:spPr>
          <a:xfrm>
            <a:off x="9688542" y="3609461"/>
            <a:ext cx="1394997" cy="400110"/>
          </a:xfrm>
          <a:prstGeom prst="rect">
            <a:avLst/>
          </a:prstGeom>
          <a:noFill/>
        </p:spPr>
        <p:txBody>
          <a:bodyPr wrap="none" rtlCol="0">
            <a:spAutoFit/>
          </a:bodyPr>
          <a:lstStyle/>
          <a:p>
            <a:r>
              <a:rPr lang="sk-SK" sz="2000" b="1" dirty="0"/>
              <a:t>Whit</a:t>
            </a:r>
            <a:r>
              <a:rPr lang="sk-SK" sz="2000" b="1" dirty="0">
                <a:solidFill>
                  <a:schemeClr val="bg1"/>
                </a:solidFill>
              </a:rPr>
              <a:t>e</a:t>
            </a:r>
            <a:r>
              <a:rPr lang="sk-SK" sz="2000" b="1" dirty="0"/>
              <a:t> san</a:t>
            </a:r>
            <a:r>
              <a:rPr lang="sk-SK" sz="2000" b="1" dirty="0">
                <a:solidFill>
                  <a:schemeClr val="bg1"/>
                </a:solidFill>
              </a:rPr>
              <a:t>d</a:t>
            </a:r>
          </a:p>
        </p:txBody>
      </p:sp>
    </p:spTree>
    <p:extLst>
      <p:ext uri="{BB962C8B-B14F-4D97-AF65-F5344CB8AC3E}">
        <p14:creationId xmlns:p14="http://schemas.microsoft.com/office/powerpoint/2010/main" val="2718353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2296" y="500061"/>
            <a:ext cx="2414286" cy="1325563"/>
          </a:xfrm>
        </p:spPr>
        <p:txBody>
          <a:bodyPr/>
          <a:lstStyle/>
          <a:p>
            <a:r>
              <a:rPr lang="sk-SK" dirty="0">
                <a:solidFill>
                  <a:schemeClr val="bg1"/>
                </a:solidFill>
              </a:rPr>
              <a:t>Nature</a:t>
            </a:r>
          </a:p>
        </p:txBody>
      </p:sp>
      <p:sp>
        <p:nvSpPr>
          <p:cNvPr id="3" name="Content Placeholder 2"/>
          <p:cNvSpPr>
            <a:spLocks noGrp="1"/>
          </p:cNvSpPr>
          <p:nvPr>
            <p:ph idx="1"/>
          </p:nvPr>
        </p:nvSpPr>
        <p:spPr>
          <a:xfrm>
            <a:off x="838199" y="1825624"/>
            <a:ext cx="11218933" cy="4971686"/>
          </a:xfrm>
        </p:spPr>
        <p:txBody>
          <a:bodyPr>
            <a:normAutofit/>
          </a:bodyPr>
          <a:lstStyle/>
          <a:p>
            <a:pPr marL="0" indent="0">
              <a:buNone/>
            </a:pPr>
            <a:r>
              <a:rPr lang="en-GB" dirty="0"/>
              <a:t>Greece has very lovely nature. There are one of </a:t>
            </a:r>
            <a:r>
              <a:rPr lang="sk-SK" dirty="0" err="1"/>
              <a:t>the</a:t>
            </a:r>
            <a:r>
              <a:rPr lang="sk-SK" dirty="0"/>
              <a:t> </a:t>
            </a:r>
            <a:r>
              <a:rPr lang="en-GB" dirty="0"/>
              <a:t>most beautiful beaches. I like the </a:t>
            </a:r>
            <a:r>
              <a:rPr lang="en-GB" dirty="0" err="1"/>
              <a:t>Gre</a:t>
            </a:r>
            <a:r>
              <a:rPr lang="sk-SK" dirty="0" err="1"/>
              <a:t>ek</a:t>
            </a:r>
            <a:r>
              <a:rPr lang="en-GB" dirty="0"/>
              <a:t> beaches, because on every beach I </a:t>
            </a:r>
            <a:r>
              <a:rPr lang="sk-SK" dirty="0" err="1"/>
              <a:t>have</a:t>
            </a:r>
            <a:r>
              <a:rPr lang="sk-SK" dirty="0"/>
              <a:t> </a:t>
            </a:r>
            <a:r>
              <a:rPr lang="sk-SK" dirty="0" err="1"/>
              <a:t>been</a:t>
            </a:r>
            <a:r>
              <a:rPr lang="sk-SK" dirty="0"/>
              <a:t> to</a:t>
            </a:r>
            <a:r>
              <a:rPr lang="en-GB" dirty="0"/>
              <a:t>, there was</a:t>
            </a:r>
            <a:r>
              <a:rPr lang="sk-SK" dirty="0"/>
              <a:t> a</a:t>
            </a:r>
            <a:r>
              <a:rPr lang="en-GB" dirty="0"/>
              <a:t> difference. On one there was white sand, </a:t>
            </a:r>
            <a:r>
              <a:rPr lang="sk-SK" dirty="0"/>
              <a:t>on</a:t>
            </a:r>
            <a:r>
              <a:rPr lang="en-GB" dirty="0"/>
              <a:t> the other white rocks and others were surround by mountains. I was on </a:t>
            </a:r>
            <a:r>
              <a:rPr lang="sk-SK" dirty="0"/>
              <a:t>a</a:t>
            </a:r>
            <a:r>
              <a:rPr lang="en-GB" dirty="0"/>
              <a:t> beach, w</a:t>
            </a:r>
            <a:r>
              <a:rPr lang="sk-SK" dirty="0"/>
              <a:t>h</a:t>
            </a:r>
            <a:r>
              <a:rPr lang="en-GB" dirty="0"/>
              <a:t>ere </a:t>
            </a:r>
            <a:r>
              <a:rPr lang="sk-SK" dirty="0" err="1"/>
              <a:t>the</a:t>
            </a:r>
            <a:r>
              <a:rPr lang="sk-SK" dirty="0"/>
              <a:t> </a:t>
            </a:r>
            <a:r>
              <a:rPr lang="en-GB" dirty="0"/>
              <a:t>waves</a:t>
            </a:r>
            <a:r>
              <a:rPr lang="sk-SK" dirty="0"/>
              <a:t> </a:t>
            </a:r>
            <a:r>
              <a:rPr lang="en-GB" dirty="0"/>
              <a:t>were three or more meters high (biggest in my life). Nature here might seems that it is dry and rocky, but it has its beauty. For me</a:t>
            </a:r>
            <a:r>
              <a:rPr lang="sk-SK" dirty="0"/>
              <a:t>,</a:t>
            </a:r>
            <a:r>
              <a:rPr lang="en-GB" dirty="0"/>
              <a:t> for example</a:t>
            </a:r>
            <a:r>
              <a:rPr lang="sk-SK" dirty="0"/>
              <a:t> </a:t>
            </a:r>
            <a:r>
              <a:rPr lang="en-GB" dirty="0"/>
              <a:t>are olive</a:t>
            </a:r>
            <a:r>
              <a:rPr lang="sk-SK" dirty="0"/>
              <a:t>s</a:t>
            </a:r>
            <a:r>
              <a:rPr lang="en-GB" dirty="0"/>
              <a:t> trees one of most beautiful trees of all. It has unbelievable shapes. And </a:t>
            </a:r>
            <a:r>
              <a:rPr lang="sk-SK" dirty="0" err="1"/>
              <a:t>the</a:t>
            </a:r>
            <a:r>
              <a:rPr lang="sk-SK" dirty="0"/>
              <a:t> </a:t>
            </a:r>
            <a:r>
              <a:rPr lang="en-GB" dirty="0"/>
              <a:t>most interesting is, when there are buildings or statues between t</a:t>
            </a:r>
            <a:r>
              <a:rPr lang="sk-SK" dirty="0" err="1"/>
              <a:t>rees</a:t>
            </a:r>
            <a:r>
              <a:rPr lang="en-GB" dirty="0"/>
              <a:t> and mountains. On one side it looks sad, that all that old culture </a:t>
            </a:r>
            <a:r>
              <a:rPr lang="sk-SK" dirty="0" err="1"/>
              <a:t>is</a:t>
            </a:r>
            <a:r>
              <a:rPr lang="sk-SK" dirty="0"/>
              <a:t> </a:t>
            </a:r>
            <a:r>
              <a:rPr lang="en-GB" dirty="0"/>
              <a:t>disappear</a:t>
            </a:r>
            <a:r>
              <a:rPr lang="sk-SK" dirty="0" err="1"/>
              <a:t>ing</a:t>
            </a:r>
            <a:r>
              <a:rPr lang="en-GB" dirty="0"/>
              <a:t>, but such beautiful wild gardens are created and we can just </a:t>
            </a:r>
            <a:r>
              <a:rPr lang="en-GB" dirty="0" err="1"/>
              <a:t>imagin</a:t>
            </a:r>
            <a:r>
              <a:rPr lang="sk-SK" dirty="0"/>
              <a:t>e</a:t>
            </a:r>
            <a:r>
              <a:rPr lang="en-GB" dirty="0"/>
              <a:t>, </a:t>
            </a:r>
            <a:r>
              <a:rPr lang="sk-SK" dirty="0" err="1"/>
              <a:t>what</a:t>
            </a:r>
            <a:r>
              <a:rPr lang="sk-SK" dirty="0"/>
              <a:t> </a:t>
            </a:r>
            <a:r>
              <a:rPr lang="en-GB" dirty="0"/>
              <a:t>it maybe looked like in the past. </a:t>
            </a:r>
            <a:endParaRPr lang="sk-SK" dirty="0"/>
          </a:p>
          <a:p>
            <a:endParaRPr lang="sk-SK" dirty="0"/>
          </a:p>
        </p:txBody>
      </p:sp>
    </p:spTree>
    <p:extLst>
      <p:ext uri="{BB962C8B-B14F-4D97-AF65-F5344CB8AC3E}">
        <p14:creationId xmlns:p14="http://schemas.microsoft.com/office/powerpoint/2010/main" val="980753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706</TotalTime>
  <Words>784</Words>
  <Application>Microsoft Office PowerPoint</Application>
  <PresentationFormat>Širokouhlá</PresentationFormat>
  <Paragraphs>47</Paragraphs>
  <Slides>11</Slides>
  <Notes>4</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11</vt:i4>
      </vt:variant>
    </vt:vector>
  </HeadingPairs>
  <TitlesOfParts>
    <vt:vector size="16" baseType="lpstr">
      <vt:lpstr>Arial</vt:lpstr>
      <vt:lpstr>Calibri</vt:lpstr>
      <vt:lpstr>Calibri Light</vt:lpstr>
      <vt:lpstr>Wingdings</vt:lpstr>
      <vt:lpstr>Office Theme</vt:lpstr>
      <vt:lpstr>Greece</vt:lpstr>
      <vt:lpstr>Ancient architecture</vt:lpstr>
      <vt:lpstr>Prezentácia programu PowerPoint</vt:lpstr>
      <vt:lpstr>Food</vt:lpstr>
      <vt:lpstr>Food</vt:lpstr>
      <vt:lpstr>Greek mythology</vt:lpstr>
      <vt:lpstr>Greek mythology</vt:lpstr>
      <vt:lpstr>Nature</vt:lpstr>
      <vt:lpstr>Nature</vt:lpstr>
      <vt:lpstr>Thanks to these...</vt:lpstr>
      <vt:lpstr>Thanks for paying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Greece</dc:title>
  <dc:creator>Užívateľ</dc:creator>
  <cp:lastModifiedBy>Kabinet prístavba</cp:lastModifiedBy>
  <cp:revision>55</cp:revision>
  <dcterms:created xsi:type="dcterms:W3CDTF">2020-10-23T06:20:01Z</dcterms:created>
  <dcterms:modified xsi:type="dcterms:W3CDTF">2020-12-07T08:51:11Z</dcterms:modified>
</cp:coreProperties>
</file>