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initials="M" lastIdx="1" clrIdx="0">
    <p:extLst>
      <p:ext uri="{19B8F6BF-5375-455C-9EA6-DF929625EA0E}">
        <p15:presenceInfo xmlns:p15="http://schemas.microsoft.com/office/powerpoint/2012/main" userId="Mart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E2F4"/>
    <a:srgbClr val="EACEEA"/>
    <a:srgbClr val="FAF0F9"/>
    <a:srgbClr val="F6EA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sk-SK"/>
              <a:t>Kliknutím upravte štýl predlohy nadpisu</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E9B8CA48-389B-4FA8-A659-AA74FF3967D5}" type="datetimeFigureOut">
              <a:rPr lang="sk-SK" smtClean="0"/>
              <a:t>7. 12. 2020</a:t>
            </a:fld>
            <a:endParaRPr lang="sk-SK"/>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sk-SK"/>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C6955D67-CA40-4896-A164-8F79ABE450A3}" type="slidenum">
              <a:rPr lang="sk-SK" smtClean="0"/>
              <a:t>‹#›</a:t>
            </a:fld>
            <a:endParaRPr lang="sk-SK"/>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14727283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E9B8CA48-389B-4FA8-A659-AA74FF3967D5}" type="datetimeFigureOut">
              <a:rPr lang="sk-SK" smtClean="0"/>
              <a:t>7. 12. 2020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C6955D67-CA40-4896-A164-8F79ABE450A3}" type="slidenum">
              <a:rPr lang="sk-SK" smtClean="0"/>
              <a:t>‹#›</a:t>
            </a:fld>
            <a:endParaRPr lang="sk-SK"/>
          </a:p>
        </p:txBody>
      </p:sp>
    </p:spTree>
    <p:extLst>
      <p:ext uri="{BB962C8B-B14F-4D97-AF65-F5344CB8AC3E}">
        <p14:creationId xmlns:p14="http://schemas.microsoft.com/office/powerpoint/2010/main" val="3826534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E9B8CA48-389B-4FA8-A659-AA74FF3967D5}" type="datetimeFigureOut">
              <a:rPr lang="sk-SK" smtClean="0"/>
              <a:t>7. 12. 2020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C6955D67-CA40-4896-A164-8F79ABE450A3}" type="slidenum">
              <a:rPr lang="sk-SK" smtClean="0"/>
              <a:t>‹#›</a:t>
            </a:fld>
            <a:endParaRPr lang="sk-SK"/>
          </a:p>
        </p:txBody>
      </p:sp>
    </p:spTree>
    <p:extLst>
      <p:ext uri="{BB962C8B-B14F-4D97-AF65-F5344CB8AC3E}">
        <p14:creationId xmlns:p14="http://schemas.microsoft.com/office/powerpoint/2010/main" val="4202183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E9B8CA48-389B-4FA8-A659-AA74FF3967D5}" type="datetimeFigureOut">
              <a:rPr lang="sk-SK" smtClean="0"/>
              <a:t>7. 12. 2020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C6955D67-CA40-4896-A164-8F79ABE450A3}" type="slidenum">
              <a:rPr lang="sk-SK" smtClean="0"/>
              <a:t>‹#›</a:t>
            </a:fld>
            <a:endParaRPr lang="sk-SK"/>
          </a:p>
        </p:txBody>
      </p:sp>
    </p:spTree>
    <p:extLst>
      <p:ext uri="{BB962C8B-B14F-4D97-AF65-F5344CB8AC3E}">
        <p14:creationId xmlns:p14="http://schemas.microsoft.com/office/powerpoint/2010/main" val="1467844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sk-SK"/>
              <a:t>Kliknutím upravte štýl predlohy nadpisu</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E9B8CA48-389B-4FA8-A659-AA74FF3967D5}" type="datetimeFigureOut">
              <a:rPr lang="sk-SK" smtClean="0"/>
              <a:t>7. 12. 2020</a:t>
            </a:fld>
            <a:endParaRPr lang="sk-SK"/>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sk-SK"/>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C6955D67-CA40-4896-A164-8F79ABE450A3}" type="slidenum">
              <a:rPr lang="sk-SK" smtClean="0"/>
              <a:t>‹#›</a:t>
            </a:fld>
            <a:endParaRPr lang="sk-SK"/>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7012614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sk-SK"/>
              <a:t>Kliknutím upravte štýl predlohy nadpisu</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E9B8CA48-389B-4FA8-A659-AA74FF3967D5}" type="datetimeFigureOut">
              <a:rPr lang="sk-SK" smtClean="0"/>
              <a:t>7. 12. 2020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C6955D67-CA40-4896-A164-8F79ABE450A3}" type="slidenum">
              <a:rPr lang="sk-SK" smtClean="0"/>
              <a:t>‹#›</a:t>
            </a:fld>
            <a:endParaRPr lang="sk-SK"/>
          </a:p>
        </p:txBody>
      </p:sp>
    </p:spTree>
    <p:extLst>
      <p:ext uri="{BB962C8B-B14F-4D97-AF65-F5344CB8AC3E}">
        <p14:creationId xmlns:p14="http://schemas.microsoft.com/office/powerpoint/2010/main" val="2267237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sk-SK"/>
              <a:t>Kliknutím upravte štýl predlohy nadpisu</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E9B8CA48-389B-4FA8-A659-AA74FF3967D5}" type="datetimeFigureOut">
              <a:rPr lang="sk-SK" smtClean="0"/>
              <a:t>7. 12. 2020</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C6955D67-CA40-4896-A164-8F79ABE450A3}" type="slidenum">
              <a:rPr lang="sk-SK" smtClean="0"/>
              <a:t>‹#›</a:t>
            </a:fld>
            <a:endParaRPr lang="sk-SK"/>
          </a:p>
        </p:txBody>
      </p:sp>
    </p:spTree>
    <p:extLst>
      <p:ext uri="{BB962C8B-B14F-4D97-AF65-F5344CB8AC3E}">
        <p14:creationId xmlns:p14="http://schemas.microsoft.com/office/powerpoint/2010/main" val="442972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E9B8CA48-389B-4FA8-A659-AA74FF3967D5}" type="datetimeFigureOut">
              <a:rPr lang="sk-SK" smtClean="0"/>
              <a:t>7. 12. 2020</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C6955D67-CA40-4896-A164-8F79ABE450A3}" type="slidenum">
              <a:rPr lang="sk-SK" smtClean="0"/>
              <a:t>‹#›</a:t>
            </a:fld>
            <a:endParaRPr lang="sk-SK"/>
          </a:p>
        </p:txBody>
      </p:sp>
    </p:spTree>
    <p:extLst>
      <p:ext uri="{BB962C8B-B14F-4D97-AF65-F5344CB8AC3E}">
        <p14:creationId xmlns:p14="http://schemas.microsoft.com/office/powerpoint/2010/main" val="2727228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8CA48-389B-4FA8-A659-AA74FF3967D5}" type="datetimeFigureOut">
              <a:rPr lang="sk-SK" smtClean="0"/>
              <a:t>7. 12. 2020</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C6955D67-CA40-4896-A164-8F79ABE450A3}" type="slidenum">
              <a:rPr lang="sk-SK" smtClean="0"/>
              <a:t>‹#›</a:t>
            </a:fld>
            <a:endParaRPr lang="sk-SK"/>
          </a:p>
        </p:txBody>
      </p:sp>
    </p:spTree>
    <p:extLst>
      <p:ext uri="{BB962C8B-B14F-4D97-AF65-F5344CB8AC3E}">
        <p14:creationId xmlns:p14="http://schemas.microsoft.com/office/powerpoint/2010/main" val="2587957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popiso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sk-SK"/>
              <a:t>Kliknutím upravte štýl predlohy nadpisu</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9B8CA48-389B-4FA8-A659-AA74FF3967D5}" type="datetimeFigureOut">
              <a:rPr lang="sk-SK" smtClean="0"/>
              <a:t>7. 12. 2020</a:t>
            </a:fld>
            <a:endParaRPr lang="sk-SK"/>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sk-SK"/>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6955D67-CA40-4896-A164-8F79ABE450A3}" type="slidenum">
              <a:rPr lang="sk-SK" smtClean="0"/>
              <a:t>‹#›</a:t>
            </a:fld>
            <a:endParaRPr lang="sk-SK"/>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57615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9B8CA48-389B-4FA8-A659-AA74FF3967D5}" type="datetimeFigureOut">
              <a:rPr lang="sk-SK" smtClean="0"/>
              <a:t>7. 12. 2020</a:t>
            </a:fld>
            <a:endParaRPr lang="sk-SK"/>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sk-SK"/>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6955D67-CA40-4896-A164-8F79ABE450A3}" type="slidenum">
              <a:rPr lang="sk-SK" smtClean="0"/>
              <a:t>‹#›</a:t>
            </a:fld>
            <a:endParaRPr lang="sk-SK"/>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5840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E9B8CA48-389B-4FA8-A659-AA74FF3967D5}" type="datetimeFigureOut">
              <a:rPr lang="sk-SK" smtClean="0"/>
              <a:t>7. 12. 2020</a:t>
            </a:fld>
            <a:endParaRPr lang="sk-SK"/>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sk-SK"/>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C6955D67-CA40-4896-A164-8F79ABE450A3}" type="slidenum">
              <a:rPr lang="sk-SK" smtClean="0"/>
              <a:t>‹#›</a:t>
            </a:fld>
            <a:endParaRPr lang="sk-SK"/>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482062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kids-world-travel-guide.com/geography-facts.html" TargetMode="External"/><Relationship Id="rId2" Type="http://schemas.openxmlformats.org/officeDocument/2006/relationships/hyperlink" Target="https://www.wikipedia.org/" TargetMode="External"/><Relationship Id="rId1" Type="http://schemas.openxmlformats.org/officeDocument/2006/relationships/slideLayout" Target="../slideLayouts/slideLayout2.xml"/><Relationship Id="rId4" Type="http://schemas.openxmlformats.org/officeDocument/2006/relationships/hyperlink" Target="https://kids.nationalgeographic.com/explore/countr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8BB332-9D64-41D6-9CBA-BF5DC993B728}"/>
              </a:ext>
            </a:extLst>
          </p:cNvPr>
          <p:cNvSpPr>
            <a:spLocks noGrp="1"/>
          </p:cNvSpPr>
          <p:nvPr>
            <p:ph type="ctrTitle"/>
          </p:nvPr>
        </p:nvSpPr>
        <p:spPr>
          <a:xfrm>
            <a:off x="1915125" y="1948876"/>
            <a:ext cx="8361229" cy="2098226"/>
          </a:xfrm>
        </p:spPr>
        <p:txBody>
          <a:bodyPr/>
          <a:lstStyle/>
          <a:p>
            <a:r>
              <a:rPr lang="sk-SK" b="1" dirty="0"/>
              <a:t>JAPAN</a:t>
            </a:r>
          </a:p>
        </p:txBody>
      </p:sp>
      <p:sp>
        <p:nvSpPr>
          <p:cNvPr id="3" name="Podnadpis 2">
            <a:extLst>
              <a:ext uri="{FF2B5EF4-FFF2-40B4-BE49-F238E27FC236}">
                <a16:creationId xmlns:a16="http://schemas.microsoft.com/office/drawing/2014/main" id="{89B19394-0873-472E-B50B-DD225B7BB0CC}"/>
              </a:ext>
            </a:extLst>
          </p:cNvPr>
          <p:cNvSpPr>
            <a:spLocks noGrp="1"/>
          </p:cNvSpPr>
          <p:nvPr>
            <p:ph type="subTitle" idx="1"/>
          </p:nvPr>
        </p:nvSpPr>
        <p:spPr>
          <a:xfrm>
            <a:off x="2679904" y="4398501"/>
            <a:ext cx="6831673" cy="1086237"/>
          </a:xfrm>
        </p:spPr>
        <p:txBody>
          <a:bodyPr/>
          <a:lstStyle/>
          <a:p>
            <a:r>
              <a:rPr lang="sk-SK" b="1" dirty="0"/>
              <a:t>Andrea </a:t>
            </a:r>
            <a:r>
              <a:rPr lang="sk-SK" b="1" dirty="0" err="1"/>
              <a:t>Žlnayová</a:t>
            </a:r>
            <a:endParaRPr lang="sk-SK" b="1" dirty="0"/>
          </a:p>
        </p:txBody>
      </p:sp>
      <p:sp>
        <p:nvSpPr>
          <p:cNvPr id="5" name="BlokTextu 4">
            <a:extLst>
              <a:ext uri="{FF2B5EF4-FFF2-40B4-BE49-F238E27FC236}">
                <a16:creationId xmlns:a16="http://schemas.microsoft.com/office/drawing/2014/main" id="{B8E332C0-B8D3-4C94-BB57-97275CC6C2D7}"/>
              </a:ext>
            </a:extLst>
          </p:cNvPr>
          <p:cNvSpPr txBox="1"/>
          <p:nvPr/>
        </p:nvSpPr>
        <p:spPr>
          <a:xfrm>
            <a:off x="3047740" y="3840914"/>
            <a:ext cx="6096000" cy="600614"/>
          </a:xfrm>
          <a:prstGeom prst="rect">
            <a:avLst/>
          </a:prstGeom>
          <a:noFill/>
        </p:spPr>
        <p:txBody>
          <a:bodyPr wrap="square">
            <a:spAutoFit/>
          </a:bodyPr>
          <a:lstStyle/>
          <a:p>
            <a:pPr algn="ctr" defTabSz="914400">
              <a:lnSpc>
                <a:spcPct val="89000"/>
              </a:lnSpc>
              <a:spcBef>
                <a:spcPct val="0"/>
              </a:spcBef>
            </a:pPr>
            <a:r>
              <a:rPr lang="ja-JP" altLang="en-US" sz="3600" b="1" cap="all" dirty="0">
                <a:solidFill>
                  <a:schemeClr val="tx2"/>
                </a:solidFill>
                <a:latin typeface="+mj-lt"/>
                <a:ea typeface="+mj-ea"/>
                <a:cs typeface="+mj-cs"/>
              </a:rPr>
              <a:t>にほん</a:t>
            </a:r>
          </a:p>
        </p:txBody>
      </p:sp>
    </p:spTree>
    <p:extLst>
      <p:ext uri="{BB962C8B-B14F-4D97-AF65-F5344CB8AC3E}">
        <p14:creationId xmlns:p14="http://schemas.microsoft.com/office/powerpoint/2010/main" val="979400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307BBDB0-A327-423A-A945-CA70BFC8B7A3}"/>
              </a:ext>
            </a:extLst>
          </p:cNvPr>
          <p:cNvSpPr>
            <a:spLocks noGrp="1"/>
          </p:cNvSpPr>
          <p:nvPr>
            <p:ph type="ctrTitle"/>
          </p:nvPr>
        </p:nvSpPr>
        <p:spPr>
          <a:xfrm>
            <a:off x="1915385" y="2379887"/>
            <a:ext cx="8361229" cy="2098226"/>
          </a:xfrm>
        </p:spPr>
        <p:txBody>
          <a:bodyPr/>
          <a:lstStyle/>
          <a:p>
            <a:r>
              <a:rPr lang="sk-SK" dirty="0"/>
              <a:t>THANK YOU FOR YOUR ATTENTION</a:t>
            </a:r>
          </a:p>
        </p:txBody>
      </p:sp>
    </p:spTree>
    <p:extLst>
      <p:ext uri="{BB962C8B-B14F-4D97-AF65-F5344CB8AC3E}">
        <p14:creationId xmlns:p14="http://schemas.microsoft.com/office/powerpoint/2010/main" val="3867367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59AE1D-0D91-4E87-9711-EFE009C01402}"/>
              </a:ext>
            </a:extLst>
          </p:cNvPr>
          <p:cNvSpPr>
            <a:spLocks noGrp="1"/>
          </p:cNvSpPr>
          <p:nvPr>
            <p:ph type="title"/>
          </p:nvPr>
        </p:nvSpPr>
        <p:spPr/>
        <p:txBody>
          <a:bodyPr/>
          <a:lstStyle/>
          <a:p>
            <a:r>
              <a:rPr lang="en-GB"/>
              <a:t>General information</a:t>
            </a:r>
          </a:p>
        </p:txBody>
      </p:sp>
      <p:sp>
        <p:nvSpPr>
          <p:cNvPr id="3" name="Zástupný objekt pre obsah 2">
            <a:extLst>
              <a:ext uri="{FF2B5EF4-FFF2-40B4-BE49-F238E27FC236}">
                <a16:creationId xmlns:a16="http://schemas.microsoft.com/office/drawing/2014/main" id="{C2CABCA8-A1C0-4F88-AB26-01B56531DAC2}"/>
              </a:ext>
            </a:extLst>
          </p:cNvPr>
          <p:cNvSpPr>
            <a:spLocks noGrp="1"/>
          </p:cNvSpPr>
          <p:nvPr>
            <p:ph idx="1"/>
          </p:nvPr>
        </p:nvSpPr>
        <p:spPr>
          <a:xfrm>
            <a:off x="1219200" y="1599919"/>
            <a:ext cx="6849035" cy="4572281"/>
          </a:xfrm>
        </p:spPr>
        <p:txBody>
          <a:bodyPr/>
          <a:lstStyle/>
          <a:p>
            <a:r>
              <a:rPr lang="en-GB"/>
              <a:t>Japan is an island country on the eastern coast of Asia consistent of 4 main islands and many smaller ones - there are over 6,800 in total</a:t>
            </a:r>
          </a:p>
          <a:p>
            <a:r>
              <a:rPr lang="en-GB"/>
              <a:t>Capital – Tokyo (the biggest city in the world)</a:t>
            </a:r>
          </a:p>
          <a:p>
            <a:r>
              <a:rPr lang="en-GB"/>
              <a:t>Population – 126.5 million people </a:t>
            </a:r>
          </a:p>
          <a:p>
            <a:r>
              <a:rPr lang="en-GB"/>
              <a:t>Currency – yen (</a:t>
            </a:r>
            <a:r>
              <a:rPr lang="en-GB" sz="2000"/>
              <a:t>¥),  JP¥ = 0,0081€</a:t>
            </a:r>
            <a:endParaRPr lang="en-GB"/>
          </a:p>
          <a:p>
            <a:r>
              <a:rPr lang="en-GB"/>
              <a:t>Language – Japanese </a:t>
            </a:r>
          </a:p>
          <a:p>
            <a:r>
              <a:rPr lang="en-GB"/>
              <a:t>Flag:</a:t>
            </a:r>
          </a:p>
        </p:txBody>
      </p:sp>
      <p:pic>
        <p:nvPicPr>
          <p:cNvPr id="2050" name="Picture 2">
            <a:extLst>
              <a:ext uri="{FF2B5EF4-FFF2-40B4-BE49-F238E27FC236}">
                <a16:creationId xmlns:a16="http://schemas.microsoft.com/office/drawing/2014/main" id="{C11ED62C-6B72-40D0-909B-E33A3DA666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969" y="4830576"/>
            <a:ext cx="2413466" cy="16143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A27A845-CBBB-46EC-82CB-BC2160A532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8235" y="685800"/>
            <a:ext cx="3197205" cy="34018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w to do business in Tokyo - advice from Director's experts on the ground">
            <a:extLst>
              <a:ext uri="{FF2B5EF4-FFF2-40B4-BE49-F238E27FC236}">
                <a16:creationId xmlns:a16="http://schemas.microsoft.com/office/drawing/2014/main" id="{5424DB11-AF88-4380-9B16-8758E4642E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4835" y="4303059"/>
            <a:ext cx="4283644" cy="2141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837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44975F-7AC0-42CA-9F28-E9BE6FDE44D2}"/>
              </a:ext>
            </a:extLst>
          </p:cNvPr>
          <p:cNvSpPr>
            <a:spLocks noGrp="1"/>
          </p:cNvSpPr>
          <p:nvPr>
            <p:ph type="title"/>
          </p:nvPr>
        </p:nvSpPr>
        <p:spPr/>
        <p:txBody>
          <a:bodyPr/>
          <a:lstStyle/>
          <a:p>
            <a:r>
              <a:rPr lang="en-GB"/>
              <a:t>Fun facts about Japan</a:t>
            </a:r>
          </a:p>
        </p:txBody>
      </p:sp>
      <p:sp>
        <p:nvSpPr>
          <p:cNvPr id="3" name="Zástupný objekt pre obsah 2">
            <a:extLst>
              <a:ext uri="{FF2B5EF4-FFF2-40B4-BE49-F238E27FC236}">
                <a16:creationId xmlns:a16="http://schemas.microsoft.com/office/drawing/2014/main" id="{11C90F61-B6D5-4E1C-A284-4D5DB63E14FF}"/>
              </a:ext>
            </a:extLst>
          </p:cNvPr>
          <p:cNvSpPr>
            <a:spLocks noGrp="1"/>
          </p:cNvSpPr>
          <p:nvPr>
            <p:ph idx="1"/>
          </p:nvPr>
        </p:nvSpPr>
        <p:spPr>
          <a:xfrm>
            <a:off x="1295400" y="1638300"/>
            <a:ext cx="6351494" cy="4968688"/>
          </a:xfrm>
        </p:spPr>
        <p:txBody>
          <a:bodyPr/>
          <a:lstStyle/>
          <a:p>
            <a:r>
              <a:rPr lang="en-GB" dirty="0"/>
              <a:t>Japan is the oldest monarchy in the world</a:t>
            </a:r>
          </a:p>
          <a:p>
            <a:r>
              <a:rPr lang="en-GB" dirty="0"/>
              <a:t>Japan has one of the world´s lowest crime rates</a:t>
            </a:r>
          </a:p>
          <a:p>
            <a:r>
              <a:rPr lang="en-GB" dirty="0"/>
              <a:t>In general, there are more than 1500 earthquakes a year</a:t>
            </a:r>
          </a:p>
          <a:p>
            <a:r>
              <a:rPr lang="en-GB" dirty="0"/>
              <a:t>In Japan, you bow instead of shaking hands</a:t>
            </a:r>
          </a:p>
          <a:p>
            <a:r>
              <a:rPr lang="en-GB" dirty="0"/>
              <a:t>More than 2 billion manga magazines are being sold each year</a:t>
            </a:r>
          </a:p>
          <a:p>
            <a:r>
              <a:rPr lang="en-GB" dirty="0"/>
              <a:t>Suicide is a big problem in Japanese society </a:t>
            </a:r>
          </a:p>
          <a:p>
            <a:r>
              <a:rPr lang="en-GB" dirty="0"/>
              <a:t>Japan is one of the loneliest countries in the world</a:t>
            </a:r>
          </a:p>
        </p:txBody>
      </p:sp>
      <p:pic>
        <p:nvPicPr>
          <p:cNvPr id="1026" name="Picture 2" descr="Damaged shrine from an earthquake in Japan">
            <a:extLst>
              <a:ext uri="{FF2B5EF4-FFF2-40B4-BE49-F238E27FC236}">
                <a16:creationId xmlns:a16="http://schemas.microsoft.com/office/drawing/2014/main" id="{DDB3E6FF-9375-44AE-AF4C-7BC9C6462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5823" y="1638300"/>
            <a:ext cx="3500718" cy="23367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7B29620-EB9E-485E-A58C-30860E6744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6894" y="4122644"/>
            <a:ext cx="4068981" cy="2288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201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5113B1-0A88-43F5-8A9A-D8990CDF7A0D}"/>
              </a:ext>
            </a:extLst>
          </p:cNvPr>
          <p:cNvSpPr>
            <a:spLocks noGrp="1"/>
          </p:cNvSpPr>
          <p:nvPr>
            <p:ph type="title"/>
          </p:nvPr>
        </p:nvSpPr>
        <p:spPr/>
        <p:txBody>
          <a:bodyPr/>
          <a:lstStyle/>
          <a:p>
            <a:r>
              <a:rPr lang="sk-SK" dirty="0"/>
              <a:t>JAPANESE HISTORY</a:t>
            </a:r>
          </a:p>
        </p:txBody>
      </p:sp>
      <p:sp>
        <p:nvSpPr>
          <p:cNvPr id="3" name="Zástupný objekt pre obsah 2">
            <a:extLst>
              <a:ext uri="{FF2B5EF4-FFF2-40B4-BE49-F238E27FC236}">
                <a16:creationId xmlns:a16="http://schemas.microsoft.com/office/drawing/2014/main" id="{4F680813-D4CE-4C14-81CE-6B92A76CACF8}"/>
              </a:ext>
            </a:extLst>
          </p:cNvPr>
          <p:cNvSpPr>
            <a:spLocks noGrp="1"/>
          </p:cNvSpPr>
          <p:nvPr>
            <p:ph idx="1"/>
          </p:nvPr>
        </p:nvSpPr>
        <p:spPr>
          <a:xfrm>
            <a:off x="1219199" y="1570187"/>
            <a:ext cx="5943601" cy="4829818"/>
          </a:xfrm>
        </p:spPr>
        <p:txBody>
          <a:bodyPr/>
          <a:lstStyle/>
          <a:p>
            <a:r>
              <a:rPr lang="en-GB" dirty="0"/>
              <a:t>History is very important in shaping the country´s culture</a:t>
            </a:r>
            <a:r>
              <a:rPr lang="sk-SK" dirty="0"/>
              <a:t>,</a:t>
            </a:r>
            <a:r>
              <a:rPr lang="en-GB" dirty="0"/>
              <a:t> and history of Japan is especially unique which makes it even more interesting. </a:t>
            </a:r>
          </a:p>
          <a:p>
            <a:r>
              <a:rPr lang="en-GB" dirty="0"/>
              <a:t>When it comes to history alongside with Heian, Kamakura and Edo period, I´m mainly interested in samurai and their weapons especially katana and how they were made. The best katana were made by master craftsmen who would </a:t>
            </a:r>
            <a:r>
              <a:rPr lang="en-GB" dirty="0" err="1"/>
              <a:t>repeatly</a:t>
            </a:r>
            <a:r>
              <a:rPr lang="en-GB" dirty="0"/>
              <a:t> heat and fold the steel to produce blades of extraordinary strength to be used in defence and sharpness to slide through limbs. The samurai could also draw the sword and strike the enemy in one single motion which I find very fascinating! So while visiting Japan, I would like to visit alongside with historical locations some remains of samurai residences for example in Tsushima.</a:t>
            </a:r>
          </a:p>
        </p:txBody>
      </p:sp>
      <p:pic>
        <p:nvPicPr>
          <p:cNvPr id="3074" name="Picture 2" descr="Remains of Old Samurai Residences (Tsushima) - 2020 All You Need to Know  Before You Go (with Photos) - Tsushima, Japan | Tripadvisor">
            <a:extLst>
              <a:ext uri="{FF2B5EF4-FFF2-40B4-BE49-F238E27FC236}">
                <a16:creationId xmlns:a16="http://schemas.microsoft.com/office/drawing/2014/main" id="{5F1F71FD-941A-4EFA-AF54-C8F869E6A7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1" y="3934520"/>
            <a:ext cx="3694869" cy="246548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e history of Japan: Part three Kamakura Period (1185 – 1333) |  Tokiotours; your personal tour guide in Tokyo">
            <a:extLst>
              <a:ext uri="{FF2B5EF4-FFF2-40B4-BE49-F238E27FC236}">
                <a16:creationId xmlns:a16="http://schemas.microsoft.com/office/drawing/2014/main" id="{9AC61080-65EC-4B60-AF10-E7F75CF9A9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426"/>
          <a:stretch/>
        </p:blipFill>
        <p:spPr bwMode="auto">
          <a:xfrm>
            <a:off x="7315201" y="1284242"/>
            <a:ext cx="4180922" cy="2423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564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5C5758-CF5E-4F4F-A6EF-743AF36B616E}"/>
              </a:ext>
            </a:extLst>
          </p:cNvPr>
          <p:cNvSpPr>
            <a:spLocks noGrp="1"/>
          </p:cNvSpPr>
          <p:nvPr>
            <p:ph type="title"/>
          </p:nvPr>
        </p:nvSpPr>
        <p:spPr/>
        <p:txBody>
          <a:bodyPr/>
          <a:lstStyle/>
          <a:p>
            <a:r>
              <a:rPr lang="sk-SK" dirty="0"/>
              <a:t>JAPANESE LITERATURE</a:t>
            </a:r>
          </a:p>
        </p:txBody>
      </p:sp>
      <p:pic>
        <p:nvPicPr>
          <p:cNvPr id="1028" name="Picture 4" descr="Botchan train – Scenic Railway Journeys in Japan">
            <a:extLst>
              <a:ext uri="{FF2B5EF4-FFF2-40B4-BE49-F238E27FC236}">
                <a16:creationId xmlns:a16="http://schemas.microsoft.com/office/drawing/2014/main" id="{5D64DCF6-F0D1-4E3B-961F-1C3915C2C9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456" y="2476017"/>
            <a:ext cx="2698376" cy="3333288"/>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objekt pre obsah 2">
            <a:extLst>
              <a:ext uri="{FF2B5EF4-FFF2-40B4-BE49-F238E27FC236}">
                <a16:creationId xmlns:a16="http://schemas.microsoft.com/office/drawing/2014/main" id="{66B1C577-BA96-4958-912A-D772FC5C3663}"/>
              </a:ext>
            </a:extLst>
          </p:cNvPr>
          <p:cNvSpPr>
            <a:spLocks noGrp="1"/>
          </p:cNvSpPr>
          <p:nvPr>
            <p:ph idx="1"/>
          </p:nvPr>
        </p:nvSpPr>
        <p:spPr>
          <a:xfrm>
            <a:off x="1215132" y="1516386"/>
            <a:ext cx="9520517" cy="4829818"/>
          </a:xfrm>
        </p:spPr>
        <p:txBody>
          <a:bodyPr/>
          <a:lstStyle/>
          <a:p>
            <a:r>
              <a:rPr lang="sk-SK" dirty="0" err="1"/>
              <a:t>There</a:t>
            </a:r>
            <a:r>
              <a:rPr lang="sk-SK" dirty="0"/>
              <a:t> are </a:t>
            </a:r>
            <a:r>
              <a:rPr lang="sk-SK" dirty="0" err="1"/>
              <a:t>mainly</a:t>
            </a:r>
            <a:r>
              <a:rPr lang="sk-SK" dirty="0"/>
              <a:t> </a:t>
            </a:r>
            <a:r>
              <a:rPr lang="sk-SK" dirty="0" err="1"/>
              <a:t>two</a:t>
            </a:r>
            <a:r>
              <a:rPr lang="sk-SK" dirty="0"/>
              <a:t> </a:t>
            </a:r>
            <a:r>
              <a:rPr lang="sk-SK" dirty="0" err="1"/>
              <a:t>places</a:t>
            </a:r>
            <a:r>
              <a:rPr lang="sk-SK" dirty="0"/>
              <a:t> </a:t>
            </a:r>
            <a:r>
              <a:rPr lang="sk-SK" dirty="0" err="1"/>
              <a:t>that</a:t>
            </a:r>
            <a:r>
              <a:rPr lang="sk-SK" dirty="0"/>
              <a:t> I </a:t>
            </a:r>
            <a:r>
              <a:rPr lang="sk-SK" dirty="0" err="1"/>
              <a:t>would</a:t>
            </a:r>
            <a:r>
              <a:rPr lang="sk-SK" dirty="0"/>
              <a:t> </a:t>
            </a:r>
            <a:r>
              <a:rPr lang="sk-SK" dirty="0" err="1"/>
              <a:t>like</a:t>
            </a:r>
            <a:r>
              <a:rPr lang="sk-SK" dirty="0"/>
              <a:t> to </a:t>
            </a:r>
            <a:r>
              <a:rPr lang="sk-SK" dirty="0" err="1"/>
              <a:t>visit</a:t>
            </a:r>
            <a:r>
              <a:rPr lang="sk-SK" dirty="0"/>
              <a:t> in Japan:</a:t>
            </a:r>
          </a:p>
        </p:txBody>
      </p:sp>
      <p:sp>
        <p:nvSpPr>
          <p:cNvPr id="4" name="BlokTextu 3">
            <a:extLst>
              <a:ext uri="{FF2B5EF4-FFF2-40B4-BE49-F238E27FC236}">
                <a16:creationId xmlns:a16="http://schemas.microsoft.com/office/drawing/2014/main" id="{8DFA6169-1BA1-4962-A1F3-072D2B405BC8}"/>
              </a:ext>
            </a:extLst>
          </p:cNvPr>
          <p:cNvSpPr txBox="1"/>
          <p:nvPr/>
        </p:nvSpPr>
        <p:spPr>
          <a:xfrm>
            <a:off x="1179272" y="2017553"/>
            <a:ext cx="2698376" cy="400110"/>
          </a:xfrm>
          <a:prstGeom prst="rect">
            <a:avLst/>
          </a:prstGeom>
          <a:noFill/>
        </p:spPr>
        <p:txBody>
          <a:bodyPr wrap="square" rtlCol="0">
            <a:spAutoFit/>
          </a:bodyPr>
          <a:lstStyle/>
          <a:p>
            <a:r>
              <a:rPr lang="sk-SK" sz="2000" b="1" dirty="0" err="1">
                <a:solidFill>
                  <a:schemeClr val="tx2"/>
                </a:solidFill>
              </a:rPr>
              <a:t>Matsuyama</a:t>
            </a:r>
            <a:endParaRPr lang="sk-SK" sz="2000" b="1" dirty="0">
              <a:solidFill>
                <a:schemeClr val="tx2"/>
              </a:solidFill>
            </a:endParaRPr>
          </a:p>
        </p:txBody>
      </p:sp>
      <p:sp>
        <p:nvSpPr>
          <p:cNvPr id="8" name="Zástupný objekt pre obsah 2">
            <a:extLst>
              <a:ext uri="{FF2B5EF4-FFF2-40B4-BE49-F238E27FC236}">
                <a16:creationId xmlns:a16="http://schemas.microsoft.com/office/drawing/2014/main" id="{C9259B1F-5AFA-467A-93EE-FAAD7BBD134B}"/>
              </a:ext>
            </a:extLst>
          </p:cNvPr>
          <p:cNvSpPr txBox="1">
            <a:spLocks/>
          </p:cNvSpPr>
          <p:nvPr/>
        </p:nvSpPr>
        <p:spPr>
          <a:xfrm>
            <a:off x="3838832" y="2372894"/>
            <a:ext cx="3756212" cy="3733398"/>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buFont typeface="Franklin Gothic Book" panose="020B0503020102020204" pitchFamily="34" charset="0"/>
              <a:buChar char="◄"/>
            </a:pPr>
            <a:r>
              <a:rPr lang="en-GB" sz="1800"/>
              <a:t>Matsuyama </a:t>
            </a:r>
            <a:r>
              <a:rPr lang="en-GB" sz="1800">
                <a:solidFill>
                  <a:srgbClr val="272525"/>
                </a:solidFill>
                <a:latin typeface="Balto Web"/>
              </a:rPr>
              <a:t>has a variety of museums and </a:t>
            </a:r>
            <a:r>
              <a:rPr lang="en-GB" sz="1800" b="0" i="0">
                <a:solidFill>
                  <a:srgbClr val="272525"/>
                </a:solidFill>
                <a:effectLst/>
                <a:latin typeface="Balto Web"/>
              </a:rPr>
              <a:t>is especially rich in literary talent and history. Poet Masaoki Shiki was born and raised in Matsuyama and Natsume S</a:t>
            </a:r>
            <a:r>
              <a:rPr lang="en-GB" sz="1800"/>
              <a:t>ō</a:t>
            </a:r>
            <a:r>
              <a:rPr lang="en-GB" sz="1800" b="0" i="0">
                <a:solidFill>
                  <a:srgbClr val="272525"/>
                </a:solidFill>
                <a:effectLst/>
                <a:latin typeface="Balto Web"/>
              </a:rPr>
              <a:t>seki´s most famous novel Botchan is featuring the locations around the city. I read couple of their works an</a:t>
            </a:r>
            <a:r>
              <a:rPr lang="en-GB" sz="1800">
                <a:solidFill>
                  <a:srgbClr val="272525"/>
                </a:solidFill>
                <a:latin typeface="Balto Web"/>
              </a:rPr>
              <a:t>d I would like to visit Matsuyama to learn more about them and visit some of the locations mentioned in Botchan.  </a:t>
            </a:r>
            <a:endParaRPr lang="en-GB" sz="1800"/>
          </a:p>
        </p:txBody>
      </p:sp>
      <p:pic>
        <p:nvPicPr>
          <p:cNvPr id="1030" name="Picture 6" descr="Kyoto Uji River: The stage of the “Tale of Genji”">
            <a:extLst>
              <a:ext uri="{FF2B5EF4-FFF2-40B4-BE49-F238E27FC236}">
                <a16:creationId xmlns:a16="http://schemas.microsoft.com/office/drawing/2014/main" id="{5C7773EF-DA3C-41F1-9E73-C8B8612F29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169" b="5763"/>
          <a:stretch/>
        </p:blipFill>
        <p:spPr bwMode="auto">
          <a:xfrm>
            <a:off x="7915835" y="2780334"/>
            <a:ext cx="3931440" cy="2500611"/>
          </a:xfrm>
          <a:prstGeom prst="rect">
            <a:avLst/>
          </a:prstGeom>
          <a:noFill/>
          <a:extLst>
            <a:ext uri="{909E8E84-426E-40DD-AFC4-6F175D3DCCD1}">
              <a14:hiddenFill xmlns:a14="http://schemas.microsoft.com/office/drawing/2010/main">
                <a:solidFill>
                  <a:srgbClr val="FFFFFF"/>
                </a:solidFill>
              </a14:hiddenFill>
            </a:ext>
          </a:extLst>
        </p:spPr>
      </p:pic>
      <p:sp>
        <p:nvSpPr>
          <p:cNvPr id="5" name="BlokTextu 4">
            <a:extLst>
              <a:ext uri="{FF2B5EF4-FFF2-40B4-BE49-F238E27FC236}">
                <a16:creationId xmlns:a16="http://schemas.microsoft.com/office/drawing/2014/main" id="{923F5A34-6B87-4854-84D0-6E795405887A}"/>
              </a:ext>
            </a:extLst>
          </p:cNvPr>
          <p:cNvSpPr txBox="1"/>
          <p:nvPr/>
        </p:nvSpPr>
        <p:spPr>
          <a:xfrm>
            <a:off x="7872027" y="2275962"/>
            <a:ext cx="2698376" cy="400110"/>
          </a:xfrm>
          <a:prstGeom prst="rect">
            <a:avLst/>
          </a:prstGeom>
          <a:noFill/>
        </p:spPr>
        <p:txBody>
          <a:bodyPr wrap="square" rtlCol="0">
            <a:spAutoFit/>
          </a:bodyPr>
          <a:lstStyle/>
          <a:p>
            <a:r>
              <a:rPr lang="sk-SK" sz="2000" b="1" dirty="0" err="1">
                <a:solidFill>
                  <a:schemeClr val="tx2"/>
                </a:solidFill>
              </a:rPr>
              <a:t>Uji</a:t>
            </a:r>
            <a:endParaRPr lang="sk-SK" sz="2000" b="1" dirty="0">
              <a:solidFill>
                <a:schemeClr val="tx2"/>
              </a:solidFill>
            </a:endParaRPr>
          </a:p>
        </p:txBody>
      </p:sp>
      <p:sp>
        <p:nvSpPr>
          <p:cNvPr id="7" name="Zástupný objekt pre obsah 2">
            <a:extLst>
              <a:ext uri="{FF2B5EF4-FFF2-40B4-BE49-F238E27FC236}">
                <a16:creationId xmlns:a16="http://schemas.microsoft.com/office/drawing/2014/main" id="{15BBF6F1-38E7-4CB3-B665-F4282EB69851}"/>
              </a:ext>
            </a:extLst>
          </p:cNvPr>
          <p:cNvSpPr txBox="1">
            <a:spLocks/>
          </p:cNvSpPr>
          <p:nvPr/>
        </p:nvSpPr>
        <p:spPr>
          <a:xfrm>
            <a:off x="4858872" y="5650777"/>
            <a:ext cx="6988403" cy="3733398"/>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r">
              <a:buNone/>
            </a:pPr>
            <a:r>
              <a:rPr lang="en-GB" sz="1800"/>
              <a:t>Uji is frequently mentioned in the 11th century novel (and also the world´s first novel) the Tale of Genji. Several locations in the town are marked by statues or plaques. There is also the Tale of Genji museum.</a:t>
            </a:r>
          </a:p>
        </p:txBody>
      </p:sp>
      <p:sp>
        <p:nvSpPr>
          <p:cNvPr id="9" name="Zástupný objekt pre obsah 2">
            <a:extLst>
              <a:ext uri="{FF2B5EF4-FFF2-40B4-BE49-F238E27FC236}">
                <a16:creationId xmlns:a16="http://schemas.microsoft.com/office/drawing/2014/main" id="{C2D79A05-AE22-4517-8E70-F4543D02008D}"/>
              </a:ext>
            </a:extLst>
          </p:cNvPr>
          <p:cNvSpPr txBox="1">
            <a:spLocks/>
          </p:cNvSpPr>
          <p:nvPr/>
        </p:nvSpPr>
        <p:spPr>
          <a:xfrm>
            <a:off x="11465859" y="5344601"/>
            <a:ext cx="537884" cy="453111"/>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buFont typeface="Franklin Gothic Book" panose="020B0503020102020204" pitchFamily="34" charset="0"/>
              <a:buChar char="▲"/>
            </a:pPr>
            <a:r>
              <a:rPr lang="sk-SK" dirty="0" err="1"/>
              <a:t> </a:t>
            </a:r>
          </a:p>
        </p:txBody>
      </p:sp>
    </p:spTree>
    <p:extLst>
      <p:ext uri="{BB962C8B-B14F-4D97-AF65-F5344CB8AC3E}">
        <p14:creationId xmlns:p14="http://schemas.microsoft.com/office/powerpoint/2010/main" val="1335809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73F558-E6C7-40B2-A0B0-5EBB0D1065F0}"/>
              </a:ext>
            </a:extLst>
          </p:cNvPr>
          <p:cNvSpPr>
            <a:spLocks noGrp="1"/>
          </p:cNvSpPr>
          <p:nvPr>
            <p:ph type="title"/>
          </p:nvPr>
        </p:nvSpPr>
        <p:spPr/>
        <p:txBody>
          <a:bodyPr/>
          <a:lstStyle/>
          <a:p>
            <a:r>
              <a:rPr lang="sk-SK" dirty="0"/>
              <a:t>JAPANESE ARCHITECTURE</a:t>
            </a:r>
          </a:p>
        </p:txBody>
      </p:sp>
      <p:sp>
        <p:nvSpPr>
          <p:cNvPr id="3" name="Zástupný objekt pre obsah 2">
            <a:extLst>
              <a:ext uri="{FF2B5EF4-FFF2-40B4-BE49-F238E27FC236}">
                <a16:creationId xmlns:a16="http://schemas.microsoft.com/office/drawing/2014/main" id="{22D998F0-1E99-4210-9F89-510E5ECDCA0B}"/>
              </a:ext>
            </a:extLst>
          </p:cNvPr>
          <p:cNvSpPr>
            <a:spLocks noGrp="1"/>
          </p:cNvSpPr>
          <p:nvPr>
            <p:ph idx="1"/>
          </p:nvPr>
        </p:nvSpPr>
        <p:spPr>
          <a:xfrm>
            <a:off x="1371600" y="1638299"/>
            <a:ext cx="6902824" cy="4533901"/>
          </a:xfrm>
        </p:spPr>
        <p:txBody>
          <a:bodyPr/>
          <a:lstStyle/>
          <a:p>
            <a:r>
              <a:rPr lang="en-GB" dirty="0"/>
              <a:t>Japan has a great variety of buildings that exhibit different architectural forms from the oldest surviving wooden buildings, temples and grand imperial palaces to daring modern build</a:t>
            </a:r>
            <a:r>
              <a:rPr lang="sk-SK" dirty="0"/>
              <a:t>i</a:t>
            </a:r>
            <a:r>
              <a:rPr lang="en-GB" dirty="0" err="1"/>
              <a:t>ngs</a:t>
            </a:r>
            <a:r>
              <a:rPr lang="en-GB" dirty="0"/>
              <a:t> that play an important role in global architectural trends.</a:t>
            </a:r>
          </a:p>
        </p:txBody>
      </p:sp>
      <p:pic>
        <p:nvPicPr>
          <p:cNvPr id="6146" name="Picture 2" descr="Japanese architecture - The Tokugawa, or Edo, period | Britannica">
            <a:extLst>
              <a:ext uri="{FF2B5EF4-FFF2-40B4-BE49-F238E27FC236}">
                <a16:creationId xmlns:a16="http://schemas.microsoft.com/office/drawing/2014/main" id="{DA5ECEFF-C0B8-4965-8B46-1C7D873D56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8804" y="3467101"/>
            <a:ext cx="3584562" cy="278613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78F82DF4-CE3B-4A3B-A21B-9D89D4C11D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2307" y="1428750"/>
            <a:ext cx="2432435" cy="3652457"/>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objekt pre obsah 2">
            <a:extLst>
              <a:ext uri="{FF2B5EF4-FFF2-40B4-BE49-F238E27FC236}">
                <a16:creationId xmlns:a16="http://schemas.microsoft.com/office/drawing/2014/main" id="{6004DB19-CE44-4EB0-AE68-C47E6B8F2C1B}"/>
              </a:ext>
            </a:extLst>
          </p:cNvPr>
          <p:cNvSpPr txBox="1">
            <a:spLocks/>
          </p:cNvSpPr>
          <p:nvPr/>
        </p:nvSpPr>
        <p:spPr>
          <a:xfrm>
            <a:off x="1351430" y="3467101"/>
            <a:ext cx="3417794" cy="4533901"/>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GB"/>
              <a:t>What captures my interest in architecture the most are shrines built towards the Edo period. I really like how they´re ornated to the smallest details. </a:t>
            </a:r>
          </a:p>
        </p:txBody>
      </p:sp>
    </p:spTree>
    <p:extLst>
      <p:ext uri="{BB962C8B-B14F-4D97-AF65-F5344CB8AC3E}">
        <p14:creationId xmlns:p14="http://schemas.microsoft.com/office/powerpoint/2010/main" val="1750875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14B451-B07B-477A-A9C4-E66FDD497A0C}"/>
              </a:ext>
            </a:extLst>
          </p:cNvPr>
          <p:cNvSpPr>
            <a:spLocks noGrp="1"/>
          </p:cNvSpPr>
          <p:nvPr>
            <p:ph type="title"/>
          </p:nvPr>
        </p:nvSpPr>
        <p:spPr/>
        <p:txBody>
          <a:bodyPr/>
          <a:lstStyle/>
          <a:p>
            <a:r>
              <a:rPr lang="sk-SK" dirty="0"/>
              <a:t>GARDENS </a:t>
            </a:r>
          </a:p>
        </p:txBody>
      </p:sp>
      <p:sp>
        <p:nvSpPr>
          <p:cNvPr id="3" name="Zástupný objekt pre obsah 2">
            <a:extLst>
              <a:ext uri="{FF2B5EF4-FFF2-40B4-BE49-F238E27FC236}">
                <a16:creationId xmlns:a16="http://schemas.microsoft.com/office/drawing/2014/main" id="{C1F83484-4596-4ECE-B841-82E8B843F123}"/>
              </a:ext>
            </a:extLst>
          </p:cNvPr>
          <p:cNvSpPr>
            <a:spLocks noGrp="1"/>
          </p:cNvSpPr>
          <p:nvPr>
            <p:ph idx="1"/>
          </p:nvPr>
        </p:nvSpPr>
        <p:spPr>
          <a:xfrm>
            <a:off x="1371600" y="1638300"/>
            <a:ext cx="6158753" cy="3901888"/>
          </a:xfrm>
        </p:spPr>
        <p:txBody>
          <a:bodyPr/>
          <a:lstStyle/>
          <a:p>
            <a:r>
              <a:rPr lang="en-GB"/>
              <a:t>Japanese gardens are an important art form in Japan that has been refined for more than 1000 years. Through time gardens developed variety of styles and purposes. </a:t>
            </a:r>
          </a:p>
          <a:p>
            <a:r>
              <a:rPr lang="en-GB"/>
              <a:t>From the gardens that I researched, my attention grasped the Kenroku-en garden that posesses the six attributes that bring out the perfect garden (tranquility, anquinity, water cources and magnificient view from the garden) in Kanazawa and Tenryū-ji in Kyoto.</a:t>
            </a:r>
          </a:p>
        </p:txBody>
      </p:sp>
      <p:pic>
        <p:nvPicPr>
          <p:cNvPr id="4098" name="Picture 2" descr="Kenrokuen Garden Travel Tips - Japan Travel Guide - japan365days.com">
            <a:extLst>
              <a:ext uri="{FF2B5EF4-FFF2-40B4-BE49-F238E27FC236}">
                <a16:creationId xmlns:a16="http://schemas.microsoft.com/office/drawing/2014/main" id="{8F4BCE46-79CE-4B0F-A7AB-02EE3D9BEE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8175" y="1146362"/>
            <a:ext cx="3611048" cy="270958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CD04B839-53E8-4088-8965-5DADCE7E46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038"/>
          <a:stretch/>
        </p:blipFill>
        <p:spPr bwMode="auto">
          <a:xfrm>
            <a:off x="7738175" y="4231341"/>
            <a:ext cx="3806638" cy="2308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376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6FD76C-28D2-4786-AF94-C80DECCC2BDF}"/>
              </a:ext>
            </a:extLst>
          </p:cNvPr>
          <p:cNvSpPr>
            <a:spLocks noGrp="1"/>
          </p:cNvSpPr>
          <p:nvPr>
            <p:ph type="title"/>
          </p:nvPr>
        </p:nvSpPr>
        <p:spPr/>
        <p:txBody>
          <a:bodyPr/>
          <a:lstStyle/>
          <a:p>
            <a:r>
              <a:rPr lang="sk-SK" dirty="0"/>
              <a:t>FOOD</a:t>
            </a:r>
          </a:p>
        </p:txBody>
      </p:sp>
      <p:sp>
        <p:nvSpPr>
          <p:cNvPr id="3" name="Zástupný objekt pre obsah 2">
            <a:extLst>
              <a:ext uri="{FF2B5EF4-FFF2-40B4-BE49-F238E27FC236}">
                <a16:creationId xmlns:a16="http://schemas.microsoft.com/office/drawing/2014/main" id="{9D8782FE-F287-4AAA-BB7A-CCAE26380D3A}"/>
              </a:ext>
            </a:extLst>
          </p:cNvPr>
          <p:cNvSpPr>
            <a:spLocks noGrp="1"/>
          </p:cNvSpPr>
          <p:nvPr>
            <p:ph idx="1"/>
          </p:nvPr>
        </p:nvSpPr>
        <p:spPr>
          <a:xfrm>
            <a:off x="1160931" y="3429000"/>
            <a:ext cx="5607422" cy="4672853"/>
          </a:xfrm>
        </p:spPr>
        <p:txBody>
          <a:bodyPr>
            <a:normAutofit/>
          </a:bodyPr>
          <a:lstStyle/>
          <a:p>
            <a:r>
              <a:rPr lang="en-GB" dirty="0"/>
              <a:t>The most interesting thing I read about tea was the tea ceremony. It</a:t>
            </a:r>
            <a:r>
              <a:rPr lang="en-GB" b="0" i="0" dirty="0">
                <a:solidFill>
                  <a:srgbClr val="272525"/>
                </a:solidFill>
                <a:effectLst/>
                <a:latin typeface="Balto Web"/>
              </a:rPr>
              <a:t> </a:t>
            </a:r>
            <a:r>
              <a:rPr lang="en-GB" dirty="0"/>
              <a:t>is a Japanese tradition steeped in history. It is a ceremonial way of preparing and drinking green tea typically in a traditional tearoom with tatami floor. Beyond just serving and receiving tea, one of the main purposes of the tea ceremony is for the guests to enjoy the kindness of the host in an atmosphere apart from the everyday life. Today, it´s mainly practiced as a hobby.</a:t>
            </a:r>
          </a:p>
        </p:txBody>
      </p:sp>
      <p:pic>
        <p:nvPicPr>
          <p:cNvPr id="5122" name="Picture 2" descr="Tea Ceremony">
            <a:extLst>
              <a:ext uri="{FF2B5EF4-FFF2-40B4-BE49-F238E27FC236}">
                <a16:creationId xmlns:a16="http://schemas.microsoft.com/office/drawing/2014/main" id="{AAF51672-DD97-4A49-94D2-3797E404B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7294" y="3578039"/>
            <a:ext cx="4903693" cy="2758327"/>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objekt pre obsah 2">
            <a:extLst>
              <a:ext uri="{FF2B5EF4-FFF2-40B4-BE49-F238E27FC236}">
                <a16:creationId xmlns:a16="http://schemas.microsoft.com/office/drawing/2014/main" id="{C07BFEC7-02F0-4BBC-9C4B-60892621E3C1}"/>
              </a:ext>
            </a:extLst>
          </p:cNvPr>
          <p:cNvSpPr txBox="1">
            <a:spLocks/>
          </p:cNvSpPr>
          <p:nvPr/>
        </p:nvSpPr>
        <p:spPr>
          <a:xfrm>
            <a:off x="1160931" y="1512234"/>
            <a:ext cx="6736975" cy="1916766"/>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GB" dirty="0"/>
              <a:t>Food is other thing that attract foreigners into country and I´m no different. Japanese food is also very different from Slovak mainly in its simplicity and representation. Personally, I would like to taste ramen, yakitori, soba and sushi. But what catches my attention the most is tea. As a big </a:t>
            </a:r>
            <a:r>
              <a:rPr lang="sk-SK" dirty="0" err="1"/>
              <a:t>tea</a:t>
            </a:r>
            <a:r>
              <a:rPr lang="sk-SK" dirty="0"/>
              <a:t> </a:t>
            </a:r>
            <a:r>
              <a:rPr lang="sk-SK" dirty="0" err="1"/>
              <a:t>lover</a:t>
            </a:r>
            <a:r>
              <a:rPr lang="sk-SK" dirty="0"/>
              <a:t> </a:t>
            </a:r>
            <a:r>
              <a:rPr lang="en-GB" dirty="0"/>
              <a:t>I´d love to try Matcha tea. </a:t>
            </a:r>
          </a:p>
        </p:txBody>
      </p:sp>
      <p:pic>
        <p:nvPicPr>
          <p:cNvPr id="5124" name="Picture 4" descr="Tuna on Top: Japan's Favorite Sushi Varieties | Nippon.com">
            <a:extLst>
              <a:ext uri="{FF2B5EF4-FFF2-40B4-BE49-F238E27FC236}">
                <a16:creationId xmlns:a16="http://schemas.microsoft.com/office/drawing/2014/main" id="{4A9FC248-C65D-4C67-AA3C-FA5A0FCE50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8575" y="1317813"/>
            <a:ext cx="3325906" cy="1870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019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B67D10-0492-4EBD-9450-D0E845DB0995}"/>
              </a:ext>
            </a:extLst>
          </p:cNvPr>
          <p:cNvSpPr>
            <a:spLocks noGrp="1"/>
          </p:cNvSpPr>
          <p:nvPr>
            <p:ph type="title"/>
          </p:nvPr>
        </p:nvSpPr>
        <p:spPr/>
        <p:txBody>
          <a:bodyPr/>
          <a:lstStyle/>
          <a:p>
            <a:r>
              <a:rPr lang="en-GB"/>
              <a:t>Sources:</a:t>
            </a:r>
          </a:p>
        </p:txBody>
      </p:sp>
      <p:sp>
        <p:nvSpPr>
          <p:cNvPr id="3" name="Zástupný objekt pre obsah 2">
            <a:extLst>
              <a:ext uri="{FF2B5EF4-FFF2-40B4-BE49-F238E27FC236}">
                <a16:creationId xmlns:a16="http://schemas.microsoft.com/office/drawing/2014/main" id="{2B0374CF-756E-4FE7-ABF9-D22225016380}"/>
              </a:ext>
            </a:extLst>
          </p:cNvPr>
          <p:cNvSpPr>
            <a:spLocks noGrp="1"/>
          </p:cNvSpPr>
          <p:nvPr>
            <p:ph idx="1"/>
          </p:nvPr>
        </p:nvSpPr>
        <p:spPr>
          <a:xfrm>
            <a:off x="1371600" y="1649507"/>
            <a:ext cx="9601200" cy="4056529"/>
          </a:xfrm>
        </p:spPr>
        <p:txBody>
          <a:bodyPr>
            <a:normAutofit lnSpcReduction="10000"/>
          </a:bodyPr>
          <a:lstStyle/>
          <a:p>
            <a:pPr marL="0" indent="0">
              <a:buNone/>
            </a:pPr>
            <a:r>
              <a:rPr lang="sk-SK" dirty="0">
                <a:hlinkClick r:id="rId2"/>
              </a:rPr>
              <a:t>https://unseenjapan.com/</a:t>
            </a:r>
          </a:p>
          <a:p>
            <a:pPr marL="0" indent="0">
              <a:buNone/>
            </a:pPr>
            <a:r>
              <a:rPr lang="sk-SK" dirty="0">
                <a:hlinkClick r:id="rId2"/>
              </a:rPr>
              <a:t>https://www.japan-guide.com/</a:t>
            </a:r>
          </a:p>
          <a:p>
            <a:pPr marL="0" indent="0">
              <a:buNone/>
            </a:pPr>
            <a:r>
              <a:rPr lang="sk-SK" dirty="0">
                <a:hlinkClick r:id="rId2"/>
              </a:rPr>
              <a:t>https://www.britannica.com/</a:t>
            </a:r>
          </a:p>
          <a:p>
            <a:pPr marL="0" indent="0">
              <a:buNone/>
            </a:pPr>
            <a:r>
              <a:rPr lang="sk-SK" dirty="0">
                <a:hlinkClick r:id="rId2"/>
              </a:rPr>
              <a:t>https://www.historyhit.com/</a:t>
            </a:r>
          </a:p>
          <a:p>
            <a:pPr marL="0" indent="0">
              <a:buNone/>
            </a:pPr>
            <a:r>
              <a:rPr lang="sk-SK" dirty="0">
                <a:hlinkClick r:id="rId2"/>
              </a:rPr>
              <a:t>https://pinterest.com/</a:t>
            </a:r>
          </a:p>
          <a:p>
            <a:pPr marL="0" indent="0">
              <a:buNone/>
            </a:pPr>
            <a:r>
              <a:rPr lang="sk-SK" dirty="0">
                <a:hlinkClick r:id="rId2"/>
              </a:rPr>
              <a:t>https://motto-jp.com/media/</a:t>
            </a:r>
          </a:p>
          <a:p>
            <a:pPr marL="0" indent="0">
              <a:buNone/>
            </a:pPr>
            <a:r>
              <a:rPr lang="sk-SK" dirty="0">
                <a:hlinkClick r:id="rId2"/>
              </a:rPr>
              <a:t>http://www.japanesegardens.jp/</a:t>
            </a:r>
          </a:p>
          <a:p>
            <a:pPr marL="0" indent="0">
              <a:buNone/>
            </a:pPr>
            <a:r>
              <a:rPr lang="sk-SK" dirty="0">
                <a:hlinkClick r:id="rId2"/>
              </a:rPr>
              <a:t>https://www.wikipedia.org/</a:t>
            </a:r>
            <a:endParaRPr lang="sk-SK" dirty="0"/>
          </a:p>
          <a:p>
            <a:pPr marL="0" indent="0">
              <a:buNone/>
            </a:pPr>
            <a:r>
              <a:rPr lang="sk-SK" dirty="0">
                <a:hlinkClick r:id="rId3"/>
              </a:rPr>
              <a:t>https://www.kids-world-travel-guide.com/geography-facts.html</a:t>
            </a:r>
            <a:endParaRPr lang="sk-SK" dirty="0"/>
          </a:p>
          <a:p>
            <a:pPr marL="0" indent="0">
              <a:buNone/>
            </a:pPr>
            <a:r>
              <a:rPr lang="sk-SK" dirty="0">
                <a:hlinkClick r:id="rId4"/>
              </a:rPr>
              <a:t>https://kids.nationalgeographic.com/explore/countries/</a:t>
            </a:r>
            <a:endParaRPr lang="sk-SK" dirty="0"/>
          </a:p>
          <a:p>
            <a:pPr marL="0" indent="0">
              <a:buNone/>
            </a:pPr>
            <a:endParaRPr lang="sk-SK" dirty="0"/>
          </a:p>
          <a:p>
            <a:pPr marL="0" indent="0">
              <a:buNone/>
            </a:pPr>
            <a:endParaRPr lang="sk-SK" dirty="0"/>
          </a:p>
        </p:txBody>
      </p:sp>
    </p:spTree>
    <p:extLst>
      <p:ext uri="{BB962C8B-B14F-4D97-AF65-F5344CB8AC3E}">
        <p14:creationId xmlns:p14="http://schemas.microsoft.com/office/powerpoint/2010/main" val="1546281908"/>
      </p:ext>
    </p:extLst>
  </p:cSld>
  <p:clrMapOvr>
    <a:masterClrMapping/>
  </p:clrMapOvr>
</p:sld>
</file>

<file path=ppt/theme/theme1.xml><?xml version="1.0" encoding="utf-8"?>
<a:theme xmlns:a="http://schemas.openxmlformats.org/drawingml/2006/main" name="Orezanie">
  <a:themeElements>
    <a:clrScheme name="Orezani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Orezani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rezani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Orezanie</Template>
  <TotalTime>4846</TotalTime>
  <Words>811</Words>
  <Application>Microsoft Office PowerPoint</Application>
  <PresentationFormat>Širokouhlá</PresentationFormat>
  <Paragraphs>49</Paragraphs>
  <Slides>10</Slides>
  <Notes>0</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10</vt:i4>
      </vt:variant>
    </vt:vector>
  </HeadingPairs>
  <TitlesOfParts>
    <vt:vector size="14" baseType="lpstr">
      <vt:lpstr>メイリオ</vt:lpstr>
      <vt:lpstr>Balto Web</vt:lpstr>
      <vt:lpstr>Franklin Gothic Book</vt:lpstr>
      <vt:lpstr>Orezanie</vt:lpstr>
      <vt:lpstr>JAPAN</vt:lpstr>
      <vt:lpstr>General information</vt:lpstr>
      <vt:lpstr>Fun facts about Japan</vt:lpstr>
      <vt:lpstr>JAPANESE HISTORY</vt:lpstr>
      <vt:lpstr>JAPANESE LITERATURE</vt:lpstr>
      <vt:lpstr>JAPANESE ARCHITECTURE</vt:lpstr>
      <vt:lpstr>GARDENS </vt:lpstr>
      <vt:lpstr>FOOD</vt:lpstr>
      <vt:lpstr>Sources: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JAPAN</dc:title>
  <dc:creator>Martin Žlnay</dc:creator>
  <cp:lastModifiedBy>Kabinet prístavba</cp:lastModifiedBy>
  <cp:revision>63</cp:revision>
  <dcterms:created xsi:type="dcterms:W3CDTF">2020-10-29T07:14:08Z</dcterms:created>
  <dcterms:modified xsi:type="dcterms:W3CDTF">2020-12-07T08:21:07Z</dcterms:modified>
</cp:coreProperties>
</file>