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Rockwel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CA"/>
          </a:solidFill>
        </a:fill>
      </a:tcStyle>
    </a:wholeTbl>
    <a:band2H>
      <a:tcTxStyle b="def" i="def"/>
      <a:tcStyle>
        <a:tcBdr/>
        <a:fill>
          <a:solidFill>
            <a:srgbClr val="F7E8E7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AD3"/>
          </a:solidFill>
        </a:fill>
      </a:tcStyle>
    </a:wholeTbl>
    <a:band2H>
      <a:tcTxStyle b="def" i="def"/>
      <a:tcStyle>
        <a:tcBdr/>
        <a:fill>
          <a:solidFill>
            <a:srgbClr val="F0EDEA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1D1"/>
          </a:solidFill>
        </a:fill>
      </a:tcStyle>
    </a:wholeTbl>
    <a:band2H>
      <a:tcTxStyle b="def" i="def"/>
      <a:tcStyle>
        <a:tcBdr/>
        <a:fill>
          <a:solidFill>
            <a:srgbClr val="EDE9E9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ckwell Bold"/>
          <a:ea typeface="Rockwell Bold"/>
          <a:cs typeface="Rockwell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Rockwell"/>
      </a:defRPr>
    </a:lvl1pPr>
    <a:lvl2pPr indent="228600" defTabSz="457200" latinLnBrk="0">
      <a:defRPr sz="1200">
        <a:latin typeface="+mj-lt"/>
        <a:ea typeface="+mj-ea"/>
        <a:cs typeface="+mj-cs"/>
        <a:sym typeface="Rockwell"/>
      </a:defRPr>
    </a:lvl2pPr>
    <a:lvl3pPr indent="457200" defTabSz="457200" latinLnBrk="0">
      <a:defRPr sz="1200">
        <a:latin typeface="+mj-lt"/>
        <a:ea typeface="+mj-ea"/>
        <a:cs typeface="+mj-cs"/>
        <a:sym typeface="Rockwell"/>
      </a:defRPr>
    </a:lvl3pPr>
    <a:lvl4pPr indent="685800" defTabSz="457200" latinLnBrk="0">
      <a:defRPr sz="1200">
        <a:latin typeface="+mj-lt"/>
        <a:ea typeface="+mj-ea"/>
        <a:cs typeface="+mj-cs"/>
        <a:sym typeface="Rockwell"/>
      </a:defRPr>
    </a:lvl4pPr>
    <a:lvl5pPr indent="914400" defTabSz="457200" latinLnBrk="0">
      <a:defRPr sz="1200">
        <a:latin typeface="+mj-lt"/>
        <a:ea typeface="+mj-ea"/>
        <a:cs typeface="+mj-cs"/>
        <a:sym typeface="Rockwell"/>
      </a:defRPr>
    </a:lvl5pPr>
    <a:lvl6pPr indent="1143000" defTabSz="457200" latinLnBrk="0">
      <a:defRPr sz="1200">
        <a:latin typeface="+mj-lt"/>
        <a:ea typeface="+mj-ea"/>
        <a:cs typeface="+mj-cs"/>
        <a:sym typeface="Rockwell"/>
      </a:defRPr>
    </a:lvl6pPr>
    <a:lvl7pPr indent="1371600" defTabSz="457200" latinLnBrk="0">
      <a:defRPr sz="1200">
        <a:latin typeface="+mj-lt"/>
        <a:ea typeface="+mj-ea"/>
        <a:cs typeface="+mj-cs"/>
        <a:sym typeface="Rockwell"/>
      </a:defRPr>
    </a:lvl7pPr>
    <a:lvl8pPr indent="1600200" defTabSz="457200" latinLnBrk="0">
      <a:defRPr sz="1200">
        <a:latin typeface="+mj-lt"/>
        <a:ea typeface="+mj-ea"/>
        <a:cs typeface="+mj-cs"/>
        <a:sym typeface="Rockwell"/>
      </a:defRPr>
    </a:lvl8pPr>
    <a:lvl9pPr indent="1828800" defTabSz="457200" latinLnBrk="0">
      <a:defRPr sz="1200">
        <a:latin typeface="+mj-lt"/>
        <a:ea typeface="+mj-ea"/>
        <a:cs typeface="+mj-cs"/>
        <a:sym typeface="Rockwel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/>
        </p:nvSpPr>
        <p:spPr>
          <a:xfrm>
            <a:off x="920833" y="1346945"/>
            <a:ext cx="10222994" cy="8068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" name="Rectangle 7"/>
          <p:cNvSpPr/>
          <p:nvPr/>
        </p:nvSpPr>
        <p:spPr>
          <a:xfrm>
            <a:off x="920833" y="4299696"/>
            <a:ext cx="10222994" cy="8068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" name="Rectangle 8"/>
          <p:cNvSpPr/>
          <p:nvPr/>
        </p:nvSpPr>
        <p:spPr>
          <a:xfrm>
            <a:off x="920833" y="1484779"/>
            <a:ext cx="10222994" cy="27432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9" name="Group 9"/>
          <p:cNvGrpSpPr/>
          <p:nvPr/>
        </p:nvGrpSpPr>
        <p:grpSpPr>
          <a:xfrm>
            <a:off x="9649214" y="4068922"/>
            <a:ext cx="1080905" cy="1080903"/>
            <a:chOff x="0" y="0"/>
            <a:chExt cx="1080903" cy="1080902"/>
          </a:xfrm>
        </p:grpSpPr>
        <p:sp>
          <p:nvSpPr>
            <p:cNvPr id="17" name="Oval 10"/>
            <p:cNvSpPr/>
            <p:nvPr/>
          </p:nvSpPr>
          <p:spPr>
            <a:xfrm>
              <a:off x="0" y="-1"/>
              <a:ext cx="1080904" cy="1080904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" name="Oval 11"/>
            <p:cNvSpPr/>
            <p:nvPr/>
          </p:nvSpPr>
          <p:spPr>
            <a:xfrm>
              <a:off x="108090" y="108089"/>
              <a:ext cx="864726" cy="864724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" name="Text názvu"/>
          <p:cNvSpPr txBox="1"/>
          <p:nvPr>
            <p:ph type="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96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21" name="Text úrovne 1…"/>
          <p:cNvSpPr txBox="1"/>
          <p:nvPr>
            <p:ph type="body" sz="quarter" idx="1"/>
          </p:nvPr>
        </p:nvSpPr>
        <p:spPr>
          <a:xfrm>
            <a:off x="1069847" y="4389120"/>
            <a:ext cx="7891273" cy="106984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200"/>
            </a:lvl1pPr>
            <a:lvl2pPr marL="0" indent="457200">
              <a:buClrTx/>
              <a:buSzTx/>
              <a:buNone/>
              <a:defRPr sz="2200"/>
            </a:lvl2pPr>
            <a:lvl3pPr marL="0" indent="914400">
              <a:buClrTx/>
              <a:buSzTx/>
              <a:buNone/>
              <a:defRPr sz="2200"/>
            </a:lvl3pPr>
            <a:lvl4pPr marL="0" indent="1371600">
              <a:buClrTx/>
              <a:buSzTx/>
              <a:buNone/>
              <a:defRPr sz="2200"/>
            </a:lvl4pPr>
            <a:lvl5pPr marL="0" indent="1828800">
              <a:buClrTx/>
              <a:buSzTx/>
              <a:buNone/>
              <a:defRPr sz="2200"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22" name="Číslo snímky"/>
          <p:cNvSpPr txBox="1"/>
          <p:nvPr>
            <p:ph type="sldNum" sz="quarter" idx="2"/>
          </p:nvPr>
        </p:nvSpPr>
        <p:spPr>
          <a:xfrm>
            <a:off x="9913610" y="4383348"/>
            <a:ext cx="552114" cy="45205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30" name="Text úrovne 1…"/>
          <p:cNvSpPr txBox="1"/>
          <p:nvPr>
            <p:ph type="body" idx="1"/>
          </p:nvPr>
        </p:nvSpPr>
        <p:spPr>
          <a:xfrm>
            <a:off x="1069847" y="2121407"/>
            <a:ext cx="10058401" cy="4050793"/>
          </a:xfrm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31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17988"/>
            <a:ext cx="12192000" cy="194001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" name="Text názvu"/>
          <p:cNvSpPr txBox="1"/>
          <p:nvPr>
            <p:ph type="title"/>
          </p:nvPr>
        </p:nvSpPr>
        <p:spPr>
          <a:xfrm>
            <a:off x="2167127" y="1225296"/>
            <a:ext cx="9281161" cy="352044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40" name="Text úrovne 1…"/>
          <p:cNvSpPr txBox="1"/>
          <p:nvPr>
            <p:ph type="body" sz="quarter" idx="1"/>
          </p:nvPr>
        </p:nvSpPr>
        <p:spPr>
          <a:xfrm>
            <a:off x="2165774" y="5020055"/>
            <a:ext cx="9052560" cy="10668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grpSp>
        <p:nvGrpSpPr>
          <p:cNvPr id="43" name="Group 7"/>
          <p:cNvGrpSpPr/>
          <p:nvPr/>
        </p:nvGrpSpPr>
        <p:grpSpPr>
          <a:xfrm>
            <a:off x="897399" y="2325847"/>
            <a:ext cx="1080904" cy="1080903"/>
            <a:chOff x="0" y="0"/>
            <a:chExt cx="1080903" cy="1080902"/>
          </a:xfrm>
        </p:grpSpPr>
        <p:sp>
          <p:nvSpPr>
            <p:cNvPr id="41" name="Oval 8"/>
            <p:cNvSpPr/>
            <p:nvPr/>
          </p:nvSpPr>
          <p:spPr>
            <a:xfrm>
              <a:off x="0" y="-1"/>
              <a:ext cx="1080904" cy="1080904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" name="Oval 9"/>
            <p:cNvSpPr/>
            <p:nvPr/>
          </p:nvSpPr>
          <p:spPr>
            <a:xfrm>
              <a:off x="108090" y="108089"/>
              <a:ext cx="864726" cy="864724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4" name="Číslo snímky"/>
          <p:cNvSpPr txBox="1"/>
          <p:nvPr>
            <p:ph type="sldNum" sz="quarter" idx="2"/>
          </p:nvPr>
        </p:nvSpPr>
        <p:spPr>
          <a:xfrm>
            <a:off x="1161794" y="2640273"/>
            <a:ext cx="552114" cy="45205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52" name="Text úrovne 1…"/>
          <p:cNvSpPr txBox="1"/>
          <p:nvPr>
            <p:ph type="body" sz="half" idx="1"/>
          </p:nvPr>
        </p:nvSpPr>
        <p:spPr>
          <a:xfrm>
            <a:off x="1069847" y="2194560"/>
            <a:ext cx="4754881" cy="3977641"/>
          </a:xfrm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53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61" name="Text úrovne 1…"/>
          <p:cNvSpPr txBox="1"/>
          <p:nvPr>
            <p:ph type="body" sz="quarter" idx="1"/>
          </p:nvPr>
        </p:nvSpPr>
        <p:spPr>
          <a:xfrm>
            <a:off x="1066800" y="2048255"/>
            <a:ext cx="4754880" cy="640082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1pPr>
            <a:lvl2pPr marL="0" indent="45720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2pPr>
            <a:lvl3pPr marL="0" indent="91440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3pPr>
            <a:lvl4pPr marL="0" indent="137160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4pPr>
            <a:lvl5pPr marL="0" indent="182880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62" name="Text Placeholder 4"/>
          <p:cNvSpPr/>
          <p:nvPr>
            <p:ph type="body" sz="quarter" idx="21"/>
          </p:nvPr>
        </p:nvSpPr>
        <p:spPr>
          <a:xfrm>
            <a:off x="6364223" y="2048255"/>
            <a:ext cx="4754881" cy="640082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>
                <a:solidFill>
                  <a:srgbClr val="9E3611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</a:p>
        </p:txBody>
      </p:sp>
      <p:sp>
        <p:nvSpPr>
          <p:cNvPr id="63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71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"/>
          <p:cNvSpPr/>
          <p:nvPr/>
        </p:nvSpPr>
        <p:spPr>
          <a:xfrm>
            <a:off x="8303739" y="-1"/>
            <a:ext cx="3888260" cy="6858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6" name="Text názvu"/>
          <p:cNvSpPr txBox="1"/>
          <p:nvPr>
            <p:ph type="title"/>
          </p:nvPr>
        </p:nvSpPr>
        <p:spPr>
          <a:xfrm>
            <a:off x="8549640" y="685800"/>
            <a:ext cx="3200401" cy="1737361"/>
          </a:xfrm>
          <a:prstGeom prst="rect">
            <a:avLst/>
          </a:prstGeom>
        </p:spPr>
        <p:txBody>
          <a:bodyPr anchor="b"/>
          <a:lstStyle>
            <a:lvl1pPr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87" name="Text úrovne 1…"/>
          <p:cNvSpPr txBox="1"/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</p:spPr>
        <p:txBody>
          <a:bodyPr/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88" name="Text Placeholder 3"/>
          <p:cNvSpPr/>
          <p:nvPr>
            <p:ph type="body" sz="quarter" idx="21"/>
          </p:nvPr>
        </p:nvSpPr>
        <p:spPr>
          <a:xfrm>
            <a:off x="8549640" y="2423160"/>
            <a:ext cx="3200401" cy="329184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pPr>
          </a:p>
        </p:txBody>
      </p:sp>
      <p:grpSp>
        <p:nvGrpSpPr>
          <p:cNvPr id="91" name="Group 8"/>
          <p:cNvGrpSpPr/>
          <p:nvPr/>
        </p:nvGrpSpPr>
        <p:grpSpPr>
          <a:xfrm>
            <a:off x="11401724" y="6229680"/>
            <a:ext cx="457201" cy="457201"/>
            <a:chOff x="0" y="0"/>
            <a:chExt cx="457200" cy="457200"/>
          </a:xfrm>
        </p:grpSpPr>
        <p:sp>
          <p:nvSpPr>
            <p:cNvPr id="89" name="Oval 9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0" name="Oval 10"/>
            <p:cNvSpPr/>
            <p:nvPr/>
          </p:nvSpPr>
          <p:spPr>
            <a:xfrm>
              <a:off x="29193" y="29192"/>
              <a:ext cx="398815" cy="39881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2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10"/>
          <p:cNvSpPr/>
          <p:nvPr/>
        </p:nvSpPr>
        <p:spPr>
          <a:xfrm>
            <a:off x="8303739" y="-1"/>
            <a:ext cx="3888260" cy="6858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0" name="Text názvu"/>
          <p:cNvSpPr txBox="1"/>
          <p:nvPr>
            <p:ph type="title"/>
          </p:nvPr>
        </p:nvSpPr>
        <p:spPr>
          <a:xfrm>
            <a:off x="8549640" y="685800"/>
            <a:ext cx="3200401" cy="1737361"/>
          </a:xfrm>
          <a:prstGeom prst="rect">
            <a:avLst/>
          </a:prstGeom>
        </p:spPr>
        <p:txBody>
          <a:bodyPr anchor="b"/>
          <a:lstStyle>
            <a:lvl1pPr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101" name="Picture Placeholder 2"/>
          <p:cNvSpPr/>
          <p:nvPr>
            <p:ph type="pic" idx="21"/>
          </p:nvPr>
        </p:nvSpPr>
        <p:spPr>
          <a:xfrm>
            <a:off x="0" y="0"/>
            <a:ext cx="8303740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2" name="Text úrovne 1…"/>
          <p:cNvSpPr txBox="1"/>
          <p:nvPr>
            <p:ph type="body" sz="quarter" idx="1"/>
          </p:nvPr>
        </p:nvSpPr>
        <p:spPr>
          <a:xfrm>
            <a:off x="8549640" y="2423160"/>
            <a:ext cx="3200401" cy="32918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 sz="1400">
                <a:solidFill>
                  <a:srgbClr val="9E3611"/>
                </a:solidFill>
              </a:defRPr>
            </a:lvl5pPr>
          </a:lstStyle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grpSp>
        <p:nvGrpSpPr>
          <p:cNvPr id="105" name="Group 7"/>
          <p:cNvGrpSpPr/>
          <p:nvPr/>
        </p:nvGrpSpPr>
        <p:grpSpPr>
          <a:xfrm>
            <a:off x="11401724" y="6229680"/>
            <a:ext cx="457201" cy="457201"/>
            <a:chOff x="0" y="0"/>
            <a:chExt cx="457200" cy="457200"/>
          </a:xfrm>
        </p:grpSpPr>
        <p:sp>
          <p:nvSpPr>
            <p:cNvPr id="103" name="Oval 8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" name="Oval 9"/>
            <p:cNvSpPr/>
            <p:nvPr/>
          </p:nvSpPr>
          <p:spPr>
            <a:xfrm>
              <a:off x="29193" y="29192"/>
              <a:ext cx="398815" cy="39881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6" name="Číslo snímky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>
          <a:xfrm>
            <a:off x="11401724" y="6229680"/>
            <a:ext cx="457201" cy="457201"/>
            <a:chOff x="0" y="0"/>
            <a:chExt cx="457200" cy="457200"/>
          </a:xfrm>
        </p:grpSpPr>
        <p:sp>
          <p:nvSpPr>
            <p:cNvPr id="2" name="Oval 7"/>
            <p:cNvSpPr/>
            <p:nvPr/>
          </p:nvSpPr>
          <p:spPr>
            <a:xfrm>
              <a:off x="0" y="0"/>
              <a:ext cx="457200" cy="457200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" name="Oval 8"/>
            <p:cNvSpPr/>
            <p:nvPr/>
          </p:nvSpPr>
          <p:spPr>
            <a:xfrm>
              <a:off x="29193" y="29192"/>
              <a:ext cx="398815" cy="39881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" name="Text názvu"/>
          <p:cNvSpPr txBox="1"/>
          <p:nvPr>
            <p:ph type="title"/>
          </p:nvPr>
        </p:nvSpPr>
        <p:spPr>
          <a:xfrm>
            <a:off x="1069847" y="484631"/>
            <a:ext cx="10058401" cy="160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Text názvu</a:t>
            </a:r>
          </a:p>
        </p:txBody>
      </p:sp>
      <p:sp>
        <p:nvSpPr>
          <p:cNvPr id="6" name="Text úrovne 1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sp>
        <p:nvSpPr>
          <p:cNvPr id="7" name="Číslo snímky"/>
          <p:cNvSpPr txBox="1"/>
          <p:nvPr>
            <p:ph type="sldNum" sz="quarter" idx="2"/>
          </p:nvPr>
        </p:nvSpPr>
        <p:spPr>
          <a:xfrm>
            <a:off x="11467105" y="6319474"/>
            <a:ext cx="328127" cy="27174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b="1" sz="1400">
                <a:solidFill>
                  <a:srgbClr val="FFFFFF"/>
                </a:solidFill>
                <a:latin typeface="Rockwell Condensed"/>
                <a:ea typeface="Rockwell Condensed"/>
                <a:cs typeface="Rockwell Condensed"/>
                <a:sym typeface="Rockwell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4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5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6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7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8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19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20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21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400" u="none">
          <a:blipFill rotWithShape="1">
            <a:blip r:embed="rId22"/>
            <a:srcRect l="0" t="0" r="0" b="0"/>
            <a:tile tx="0" ty="0" sx="100000" sy="100000" flip="none" algn="tl"/>
          </a:blipFill>
          <a:uFillTx/>
          <a:latin typeface="Rockwell Condensed"/>
          <a:ea typeface="Rockwell Condensed"/>
          <a:cs typeface="Rockwell Condensed"/>
          <a:sym typeface="Rockwell Condensed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1pPr>
      <a:lvl2pPr marL="477519" marR="0" indent="-20319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2pPr>
      <a:lvl3pPr marL="77723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3pPr>
      <a:lvl4pPr marL="105155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4pPr>
      <a:lvl5pPr marL="1325880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5pPr>
      <a:lvl6pPr marL="1657150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6pPr>
      <a:lvl7pPr marL="1957149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7pPr>
      <a:lvl8pPr marL="2257150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8pPr>
      <a:lvl9pPr marL="2557149" marR="0" indent="-28575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Tx/>
        <a:buChar char="▪"/>
        <a:tabLst/>
        <a:defRPr b="0" baseline="0" cap="none" i="0" spc="0" strike="noStrike" sz="2000" u="none">
          <a:solidFill>
            <a:srgbClr val="000000"/>
          </a:solidFill>
          <a:uFillTx/>
          <a:latin typeface="+mj-lt"/>
          <a:ea typeface="+mj-ea"/>
          <a:cs typeface="+mj-cs"/>
          <a:sym typeface="Rockwell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Rockwell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hyperlink" Target="https://en.wikipedia.org/wiki/Kenya" TargetMode="External"/><Relationship Id="rId5" Type="http://schemas.openxmlformats.org/officeDocument/2006/relationships/hyperlink" Target="https://explorepartsunknown.com/kenya/phrasebook-kenya/" TargetMode="External"/><Relationship Id="rId6" Type="http://schemas.openxmlformats.org/officeDocument/2006/relationships/hyperlink" Target="https://ajkenyasafaris.com/unique-experience/kenya-cultures-and-traditions/" TargetMode="External"/><Relationship Id="rId7" Type="http://schemas.openxmlformats.org/officeDocument/2006/relationships/hyperlink" Target="https://sk.wikipedia.org/wiki/Ke%C5%88a" TargetMode="External"/><Relationship Id="rId8" Type="http://schemas.openxmlformats.org/officeDocument/2006/relationships/hyperlink" Target="https://www.travelpulse.com/news/tour-operators/lion-king-inspired-trips-to-kenya-and-tanzania.html" TargetMode="External"/><Relationship Id="rId9" Type="http://schemas.openxmlformats.org/officeDocument/2006/relationships/hyperlink" Target="https://migrationology.com/kenyan-food/" TargetMode="External"/><Relationship Id="rId10" Type="http://schemas.openxmlformats.org/officeDocument/2006/relationships/hyperlink" Target="https://www.michezoafrika.com/tournaments/brazil-kenya-soccer-championship-enters-quarter-finals/1139.aspx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hyperlink" Target="https://www.google.com/search?safe=active&amp;sxsrf=ALeKk03W-pOMyE-eY9XrTACg7d0bMkd2Ag:1605186563798&amp;q=ke%C5%88a&amp;stick=H4sIAAAAAAAAAONgVuLUz9U3MLQsSjd9xGjCLfDyxz1hKe1Ja05eY1Tl4grOyC93zSvJLKkUEudig7J4pbi5ELp4FrGyZqce7UgEAG2aopdMAAAA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1.tif"/><Relationship Id="rId5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5417" t="0" r="15439" b="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1"/>
          <p:cNvSpPr txBox="1"/>
          <p:nvPr>
            <p:ph type="ctrTitle"/>
          </p:nvPr>
        </p:nvSpPr>
        <p:spPr>
          <a:xfrm>
            <a:off x="4032250" y="1183639"/>
            <a:ext cx="4406900" cy="1356361"/>
          </a:xfrm>
          <a:prstGeom prst="rect">
            <a:avLst/>
          </a:prstGeom>
        </p:spPr>
        <p:txBody>
          <a:bodyPr/>
          <a:lstStyle>
            <a:lvl1pPr defTabSz="859536">
              <a:defRPr sz="9024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Kenya</a:t>
            </a:r>
          </a:p>
        </p:txBody>
      </p:sp>
      <p:sp>
        <p:nvSpPr>
          <p:cNvPr id="117" name="Subtitle 2"/>
          <p:cNvSpPr txBox="1"/>
          <p:nvPr>
            <p:ph type="subTitle" sz="quarter" idx="1"/>
          </p:nvPr>
        </p:nvSpPr>
        <p:spPr>
          <a:xfrm>
            <a:off x="3943350" y="2540000"/>
            <a:ext cx="5547361" cy="59944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Samuel Rybansky </a:t>
            </a:r>
            <a:r>
              <a:t>&amp; Zoja Mlynarikova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/>
          <p:nvPr>
            <p:ph type="title"/>
          </p:nvPr>
        </p:nvSpPr>
        <p:spPr>
          <a:xfrm>
            <a:off x="330200" y="105403"/>
            <a:ext cx="10058400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Links to sources</a:t>
            </a:r>
          </a:p>
        </p:txBody>
      </p:sp>
      <p:sp>
        <p:nvSpPr>
          <p:cNvPr id="160" name="Content Placeholder 2"/>
          <p:cNvSpPr txBox="1"/>
          <p:nvPr>
            <p:ph type="body" idx="1"/>
          </p:nvPr>
        </p:nvSpPr>
        <p:spPr>
          <a:xfrm>
            <a:off x="368576" y="2114320"/>
            <a:ext cx="10058401" cy="405079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4" invalidUrl="" action="" tgtFrame="" tooltip="" history="1" highlightClick="0" endSnd="0"/>
              </a:rPr>
              <a:t>https://en.wikipedia.org/wiki/Kenya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5" invalidUrl="" action="" tgtFrame="" tooltip="" history="1" highlightClick="0" endSnd="0"/>
              </a:rPr>
              <a:t>https://explorepartsunknown.com/kenya/phrasebook-kenya/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6" invalidUrl="" action="" tgtFrame="" tooltip="" history="1" highlightClick="0" endSnd="0"/>
              </a:rPr>
              <a:t>https://ajkenyasafaris.com/unique-experience/kenya-cultures-and-traditions/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7" invalidUrl="" action="" tgtFrame="" tooltip="" history="1" highlightClick="0" endSnd="0"/>
              </a:rPr>
              <a:t>https://sk.wikipedia.org/wiki/Ke%C5%88a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8" invalidUrl="" action="" tgtFrame="" tooltip="" history="1" highlightClick="0" endSnd="0"/>
              </a:rPr>
              <a:t>https://www.travelpulse.com/news/tour-operators/lion-king-inspired-trips-to-kenya-and-tanzania.html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9" invalidUrl="" action="" tgtFrame="" tooltip="" history="1" highlightClick="0" endSnd="0"/>
              </a:rPr>
              <a:t>https://migrationology.com/kenyan-food/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10" invalidUrl="" action="" tgtFrame="" tooltip="" history="1" highlightClick="0" endSnd="0"/>
              </a:rPr>
              <a:t>https://</a:t>
            </a:r>
            <a:r>
              <a:rPr u="sng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hlinkClick r:id="rId10" invalidUrl="" action="" tgtFrame="" tooltip="" history="1" highlightClick="0" endSnd="0"/>
              </a:rPr>
              <a:t>www.michezoafrika.com/tournaments/brazil-kenya-soccer-championship-enters-quarter-finals/1139.aspx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/>
          <p:nvPr>
            <p:ph type="title"/>
          </p:nvPr>
        </p:nvSpPr>
        <p:spPr>
          <a:xfrm>
            <a:off x="463791" y="2536716"/>
            <a:ext cx="12146424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Thanks for YOUR attention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/>
          <p:nvPr>
            <p:ph type="title"/>
          </p:nvPr>
        </p:nvSpPr>
        <p:spPr>
          <a:xfrm>
            <a:off x="246888" y="109727"/>
            <a:ext cx="10058401" cy="1325882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Basic information</a:t>
            </a:r>
          </a:p>
        </p:txBody>
      </p:sp>
      <p:sp>
        <p:nvSpPr>
          <p:cNvPr id="120" name="Content Placeholder 2"/>
          <p:cNvSpPr txBox="1"/>
          <p:nvPr>
            <p:ph type="body" idx="1"/>
          </p:nvPr>
        </p:nvSpPr>
        <p:spPr>
          <a:xfrm>
            <a:off x="365759" y="1691639"/>
            <a:ext cx="10058401" cy="4050793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Geographical location: </a:t>
            </a:r>
            <a:r>
              <a:rPr b="0"/>
              <a:t>Eastern Africa,</a:t>
            </a:r>
            <a:r>
              <a:rPr b="0"/>
              <a:t> Coast of Indian Ocean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Capital: </a:t>
            </a:r>
            <a:r>
              <a:rPr b="0"/>
              <a:t>Nairobi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Population: </a:t>
            </a:r>
            <a:r>
              <a:rPr b="0"/>
              <a:t>47,5 milion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Currency: </a:t>
            </a:r>
            <a:r>
              <a:rPr b="0"/>
              <a:t>Kenyan shilling, but tourists are welcome to use US dollars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Language: </a:t>
            </a:r>
            <a:r>
              <a:rPr b="0"/>
              <a:t>Swahili and English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Flag:</a:t>
            </a:r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National animal: </a:t>
            </a:r>
            <a:r>
              <a:rPr b="0"/>
              <a:t>Lion</a:t>
            </a:r>
            <a:endParaRPr b="0"/>
          </a:p>
          <a:p>
            <a: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Religion: </a:t>
            </a:r>
            <a:r>
              <a:rPr b="0"/>
              <a:t>mostly Christians</a:t>
            </a:r>
          </a:p>
        </p:txBody>
      </p:sp>
      <p:pic>
        <p:nvPicPr>
          <p:cNvPr id="121" name="Picture 4" descr="Picture 4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6352" y="3738420"/>
            <a:ext cx="1009110" cy="53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39300" y="663575"/>
            <a:ext cx="1981200" cy="2305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412" y="4210270"/>
            <a:ext cx="3932919" cy="220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teresting places in kenya"/>
          <p:cNvSpPr txBox="1"/>
          <p:nvPr>
            <p:ph type="title"/>
          </p:nvPr>
        </p:nvSpPr>
        <p:spPr>
          <a:xfrm>
            <a:off x="141368" y="149770"/>
            <a:ext cx="10058401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Interesting places in kenya</a:t>
            </a:r>
          </a:p>
        </p:txBody>
      </p:sp>
      <p:sp>
        <p:nvSpPr>
          <p:cNvPr id="126" name="National reserve Maasai Mara…"/>
          <p:cNvSpPr txBox="1"/>
          <p:nvPr>
            <p:ph type="body" idx="1"/>
          </p:nvPr>
        </p:nvSpPr>
        <p:spPr>
          <a:xfrm>
            <a:off x="521892" y="2088013"/>
            <a:ext cx="10052306" cy="3977641"/>
          </a:xfrm>
          <a:prstGeom prst="rect">
            <a:avLst/>
          </a:prstGeom>
        </p:spPr>
        <p:txBody>
          <a:bodyPr/>
          <a:lstStyle/>
          <a:p>
            <a:pPr marL="175564" indent="-175564" defTabSz="877823">
              <a:spcBef>
                <a:spcPts val="1100"/>
              </a:spcBef>
              <a:defRPr b="1"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National reserve Maasai Mara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Named in honor of Maasai people, ancestral inhabitants of the area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One of the most important wildlife areas in Africa</a:t>
            </a:r>
          </a:p>
          <a:p>
            <a:pPr marL="175564" indent="-175564" defTabSz="877823">
              <a:spcBef>
                <a:spcPts val="1100"/>
              </a:spcBef>
              <a:defRPr b="1"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Lamu island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Port, town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Kenya’s oldest town 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Best-preserved Swahili settlement in East Africa</a:t>
            </a:r>
          </a:p>
          <a:p>
            <a:pPr marL="175564" indent="-175564" defTabSz="877823">
              <a:spcBef>
                <a:spcPts val="1100"/>
              </a:spcBef>
              <a:defRPr b="1"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Mount Kenya</a:t>
            </a:r>
          </a:p>
          <a:p>
            <a:pPr marL="438911" indent="-175564" defTabSz="877823">
              <a:spcBef>
                <a:spcPts val="1100"/>
              </a:spcBef>
              <a:defRPr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Highest mountain in Kenya, second highest in Africa</a:t>
            </a:r>
          </a:p>
          <a:p>
            <a:pPr marL="175564" indent="-175564" defTabSz="877823">
              <a:spcBef>
                <a:spcPts val="1100"/>
              </a:spcBef>
              <a:defRPr b="1" sz="1727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Nairobi</a:t>
            </a:r>
          </a:p>
          <a:p>
            <a:pPr marL="438911" indent="-175564" defTabSz="438911">
              <a:lnSpc>
                <a:spcPct val="100000"/>
              </a:lnSpc>
              <a:spcBef>
                <a:spcPts val="0"/>
              </a:spcBef>
              <a:defRPr sz="1727">
                <a:solidFill>
                  <a:srgbClr val="2A2A2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Capital of Kenya</a:t>
            </a:r>
          </a:p>
        </p:txBody>
      </p:sp>
      <p:pic>
        <p:nvPicPr>
          <p:cNvPr id="127" name="Obrázok" descr="Obrázo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8904" y="3486353"/>
            <a:ext cx="3912181" cy="279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09769" y="1341325"/>
            <a:ext cx="4039138" cy="1609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/>
          <p:nvPr>
            <p:ph type="title"/>
          </p:nvPr>
        </p:nvSpPr>
        <p:spPr>
          <a:xfrm>
            <a:off x="254000" y="9214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Kenyan food</a:t>
            </a:r>
          </a:p>
        </p:txBody>
      </p:sp>
      <p:sp>
        <p:nvSpPr>
          <p:cNvPr id="131" name="Content Placeholder 2"/>
          <p:cNvSpPr txBox="1"/>
          <p:nvPr>
            <p:ph type="body" idx="1"/>
          </p:nvPr>
        </p:nvSpPr>
        <p:spPr>
          <a:xfrm>
            <a:off x="381000" y="1361280"/>
            <a:ext cx="9170624" cy="49675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b="1" sz="1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Nyama Choma (Roasted Meat) – Pride of Kenyan Food</a:t>
            </a:r>
          </a:p>
          <a:p>
            <a:pPr lvl="1" marL="457200" indent="-182879">
              <a:lnSpc>
                <a:spcPct val="100000"/>
              </a:lnSpc>
              <a:spcBef>
                <a:spcPts val="4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Goat and beef are two of the most common forms</a:t>
            </a:r>
          </a:p>
          <a:p>
            <a:pPr lvl="1" marL="0" indent="457200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of nyama choma, but this meal can be also made with</a:t>
            </a:r>
          </a:p>
          <a:p>
            <a:pPr lvl="1" marL="0" indent="457200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chicken and fish</a:t>
            </a:r>
          </a:p>
          <a:p>
            <a:pPr lvl="1" marL="457200" indent="-182879">
              <a:lnSpc>
                <a:spcPct val="100000"/>
              </a:lnSpc>
              <a:spcBef>
                <a:spcPts val="4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meal is consumed with a quick dip into a pile</a:t>
            </a:r>
          </a:p>
          <a:p>
            <a:pPr lvl="1" marL="0" indent="457200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of sand for extra flavor</a:t>
            </a:r>
          </a:p>
          <a:p>
            <a:pPr>
              <a:lnSpc>
                <a:spcPct val="100000"/>
              </a:lnSpc>
              <a:defRPr b="1" sz="1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Mutura – best street food snack</a:t>
            </a:r>
          </a:p>
          <a:p>
            <a:pPr lvl="2" marL="731519" indent="-182880">
              <a:lnSpc>
                <a:spcPct val="100000"/>
              </a:lnSpc>
              <a:spcBef>
                <a:spcPts val="4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Mutura is the real Kenyan sausage, a protein rich meaty</a:t>
            </a:r>
          </a:p>
          <a:p>
            <a:pPr lvl="2" marL="0" indent="731519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</a:t>
            </a:r>
            <a:r>
              <a:t> snack that could be the envy of every beer drinker.</a:t>
            </a:r>
          </a:p>
          <a:p>
            <a:pPr lvl="2" marL="731519" indent="-182880">
              <a:lnSpc>
                <a:spcPct val="100000"/>
              </a:lnSpc>
              <a:spcBef>
                <a:spcPts val="4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Goat intestine wrappers are stuffed full of the alluring combination</a:t>
            </a:r>
          </a:p>
          <a:p>
            <a:pPr lvl="2" marL="0" indent="731519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</a:t>
            </a:r>
            <a:r>
              <a:t> of ground meat parts and goat blood. The sausage is boiled until it</a:t>
            </a:r>
          </a:p>
          <a:p>
            <a:pPr lvl="2" marL="0" indent="731519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</a:t>
            </a:r>
            <a:r>
              <a:t> is almost cooked through and then thrown on the grill to dehydrate</a:t>
            </a:r>
          </a:p>
          <a:p>
            <a:pPr lvl="2" marL="0" indent="731519">
              <a:lnSpc>
                <a:spcPct val="100000"/>
              </a:lnSpc>
              <a:spcBef>
                <a:spcPts val="400"/>
              </a:spcBef>
              <a:buSzTx/>
              <a:buFont typeface="Wingdings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</a:t>
            </a:r>
            <a:r>
              <a:t> the meat and give it that sensational smoky taste.</a:t>
            </a:r>
          </a:p>
        </p:txBody>
      </p:sp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0" t="13319" r="0" b="0"/>
          <a:stretch>
            <a:fillRect/>
          </a:stretch>
        </p:blipFill>
        <p:spPr>
          <a:xfrm>
            <a:off x="8144812" y="1548835"/>
            <a:ext cx="3017623" cy="1961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3707" y="4356525"/>
            <a:ext cx="3038728" cy="2026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/>
          <p:nvPr>
            <p:ph type="title"/>
          </p:nvPr>
        </p:nvSpPr>
        <p:spPr>
          <a:xfrm>
            <a:off x="254000" y="9864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Sports</a:t>
            </a:r>
          </a:p>
        </p:txBody>
      </p:sp>
      <p:sp>
        <p:nvSpPr>
          <p:cNvPr id="136" name="Content Placeholder 2"/>
          <p:cNvSpPr txBox="1"/>
          <p:nvPr>
            <p:ph type="body" idx="1"/>
          </p:nvPr>
        </p:nvSpPr>
        <p:spPr>
          <a:xfrm>
            <a:off x="381000" y="1218835"/>
            <a:ext cx="10058400" cy="4646254"/>
          </a:xfrm>
          <a:prstGeom prst="rect">
            <a:avLst/>
          </a:prstGeom>
        </p:spPr>
        <p:txBody>
          <a:bodyPr/>
          <a:lstStyle/>
          <a:p>
            <a:pPr marL="164591" indent="-164591">
              <a:lnSpc>
                <a:spcPct val="800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Soccer</a:t>
            </a:r>
            <a:r>
              <a:t> </a:t>
            </a:r>
            <a:endParaRPr sz="1700"/>
          </a:p>
          <a:p>
            <a:pPr lvl="1" marL="457200" indent="-182879">
              <a:lnSpc>
                <a:spcPct val="80000"/>
              </a:lnSpc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This sport is not only beloved by children, but profesionals also</a:t>
            </a:r>
            <a:endParaRPr sz="1500"/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play it. Most popular teams are: Gor Mahia, Tusker F.C.,</a:t>
            </a:r>
            <a:endParaRPr sz="1500"/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AFC Leopards SC, Mathare United F.C., Banddari S.C</a:t>
            </a:r>
            <a:endParaRPr sz="1500"/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164591" indent="-164591">
              <a:lnSpc>
                <a:spcPct val="800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/>
              <a:t>Athletics</a:t>
            </a:r>
            <a:r>
              <a:t> </a:t>
            </a:r>
            <a:endParaRPr sz="1700"/>
          </a:p>
          <a:p>
            <a:pPr lvl="1" marL="457200" indent="-182879">
              <a:lnSpc>
                <a:spcPct val="80000"/>
              </a:lnSpc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Kenya is known for having one of the best athletes in long and middle distance running, </a:t>
            </a:r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winning a lot of awards, for example:</a:t>
            </a:r>
          </a:p>
          <a:p>
            <a:pPr lvl="1" marL="531394" indent="-150394">
              <a:lnSpc>
                <a:spcPct val="80000"/>
              </a:lnSpc>
              <a:spcBef>
                <a:spcPts val="400"/>
              </a:spcBef>
              <a:buClrTx/>
              <a:buSzPct val="100000"/>
              <a:buChar char="•"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holder of world record holder in marathon - Eliud Kipchoge </a:t>
            </a:r>
          </a:p>
          <a:p>
            <a:pPr lvl="1" marL="531394" indent="-150394">
              <a:lnSpc>
                <a:spcPct val="80000"/>
              </a:lnSpc>
              <a:spcBef>
                <a:spcPts val="400"/>
              </a:spcBef>
              <a:buClrTx/>
              <a:buSzPct val="100000"/>
              <a:buChar char="•"/>
              <a:defRPr sz="17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two-time Olympic gold medalist - Kipchoge Keino</a:t>
            </a:r>
          </a:p>
          <a:p>
            <a:pPr lvl="1" marL="531394" indent="-150394">
              <a:lnSpc>
                <a:spcPct val="80000"/>
              </a:lnSpc>
              <a:spcBef>
                <a:spcPts val="400"/>
              </a:spcBef>
              <a:buClrTx/>
              <a:buSzPct val="100000"/>
              <a:buChar char="•"/>
              <a:defRPr sz="1700">
                <a:solidFill>
                  <a:srgbClr val="2021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two-time World Champion and world record holder in the 800m run - David Rudisha</a:t>
            </a:r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80000"/>
              </a:lnSpc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Traditional sports</a:t>
            </a:r>
          </a:p>
          <a:p>
            <a:pPr lvl="1" marL="457200" indent="-182879">
              <a:lnSpc>
                <a:spcPct val="80000"/>
              </a:lnSpc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Lots of traditional sports disappeared, but some of them are practised</a:t>
            </a:r>
          </a:p>
          <a:p>
            <a:pPr lvl="1" marL="0" indent="274320">
              <a:lnSpc>
                <a:spcPct val="80000"/>
              </a:lnSpc>
              <a:spcBef>
                <a:spcPts val="400"/>
              </a:spcBef>
              <a:buSzTx/>
              <a:buFont typeface="Wingdings"/>
              <a:buNone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to this day, but with some restrictions</a:t>
            </a:r>
          </a:p>
          <a:p>
            <a:pPr lvl="1" marL="457200" indent="-182879">
              <a:lnSpc>
                <a:spcPct val="80000"/>
              </a:lnSpc>
              <a:spcBef>
                <a:spcPts val="400"/>
              </a:spcBef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These sports include wrestling, stick fights, hunting and bull fights</a:t>
            </a:r>
          </a:p>
        </p:txBody>
      </p:sp>
      <p:pic>
        <p:nvPicPr>
          <p:cNvPr id="13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20568" y="1427162"/>
            <a:ext cx="3491360" cy="2234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9033" y="273272"/>
            <a:ext cx="1438276" cy="1457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0568" y="3827629"/>
            <a:ext cx="2994661" cy="2245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ature of kenya"/>
          <p:cNvSpPr txBox="1"/>
          <p:nvPr>
            <p:ph type="title"/>
          </p:nvPr>
        </p:nvSpPr>
        <p:spPr>
          <a:xfrm>
            <a:off x="229646" y="88886"/>
            <a:ext cx="10058401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nature of kenya</a:t>
            </a:r>
          </a:p>
        </p:txBody>
      </p:sp>
      <p:sp>
        <p:nvSpPr>
          <p:cNvPr id="142" name="Considered the safari epicentre…"/>
          <p:cNvSpPr txBox="1"/>
          <p:nvPr>
            <p:ph type="body" sz="half" idx="1"/>
          </p:nvPr>
        </p:nvSpPr>
        <p:spPr>
          <a:xfrm>
            <a:off x="932859" y="2148897"/>
            <a:ext cx="6063578" cy="3977641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Considered the safari epicentre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Amazing varieties of wildlife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Steppes, deserts and semideserts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Dangerous animals, such as lion, rhinoceros, leopard and buffalo</a:t>
            </a:r>
          </a:p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National parks: Mount Kenya National Park, Meru National Park, Maasai Mara National Park, Kora National Park, Lake Nakuru National Park, Nairobi National Park and many more</a:t>
            </a:r>
          </a:p>
        </p:txBody>
      </p:sp>
      <p:pic>
        <p:nvPicPr>
          <p:cNvPr id="143" name="Obrázok" descr="Obrázo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7108" y="3703641"/>
            <a:ext cx="3946749" cy="253719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Nairobi National Park"/>
          <p:cNvSpPr txBox="1"/>
          <p:nvPr/>
        </p:nvSpPr>
        <p:spPr>
          <a:xfrm>
            <a:off x="8599022" y="6284066"/>
            <a:ext cx="212292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Nairobi National Park</a:t>
            </a:r>
          </a:p>
        </p:txBody>
      </p:sp>
      <p:pic>
        <p:nvPicPr>
          <p:cNvPr id="145" name="Obrázok" descr="Obrázo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18146" y="1398492"/>
            <a:ext cx="3506424" cy="1972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/>
          <p:cNvSpPr txBox="1"/>
          <p:nvPr>
            <p:ph type="title"/>
          </p:nvPr>
        </p:nvSpPr>
        <p:spPr>
          <a:xfrm>
            <a:off x="254000" y="105732"/>
            <a:ext cx="10058400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Traditions</a:t>
            </a:r>
          </a:p>
        </p:txBody>
      </p:sp>
      <p:sp>
        <p:nvSpPr>
          <p:cNvPr id="148" name="Content Placeholder 2"/>
          <p:cNvSpPr txBox="1"/>
          <p:nvPr>
            <p:ph type="body" idx="1"/>
          </p:nvPr>
        </p:nvSpPr>
        <p:spPr>
          <a:xfrm>
            <a:off x="381000" y="1736343"/>
            <a:ext cx="10058400" cy="524852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Child birth </a:t>
            </a:r>
            <a:endParaRPr sz="2200"/>
          </a:p>
          <a:p>
            <a:pPr lvl="1" marL="457200" indent="-182879">
              <a:lnSpc>
                <a:spcPct val="81000"/>
              </a:lnSpc>
              <a:spcBef>
                <a:spcPts val="4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Across all tribes, child birth is seen as a blessing and newborns are welcomed with song, dance and appropriate rituals such as child naming. Traditionally among the Kikuyu, people would wait outside anxiously during a birth.</a:t>
            </a:r>
            <a:endParaRPr sz="2200"/>
          </a:p>
          <a:p>
            <a:pPr>
              <a:lnSpc>
                <a:spcPct val="810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Coming of age rituals</a:t>
            </a:r>
            <a:endParaRPr sz="2200"/>
          </a:p>
          <a:p>
            <a:pPr lvl="1" marL="457200" indent="-182879">
              <a:lnSpc>
                <a:spcPct val="81000"/>
              </a:lnSpc>
              <a:spcBef>
                <a:spcPts val="4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Many tribes in Kenya give high value to coming of age 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rituals which are mostly signified by circumcision 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( in past for both boys and girls)</a:t>
            </a:r>
            <a:endParaRPr sz="1600"/>
          </a:p>
          <a:p>
            <a:pPr lvl="1" marL="457200" indent="-182879">
              <a:lnSpc>
                <a:spcPct val="81000"/>
              </a:lnSpc>
              <a:spcBef>
                <a:spcPts val="4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Circumcision for boys is an important step marking 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transition from boyhood to adulthood. In the past,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circumcision was done by an experienced elder by the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river very early in the morning, with the cold water serving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as the anesthetic. But nowadays, many boys find themselves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in hospitals for this important step.</a:t>
            </a:r>
            <a:endParaRPr sz="1600"/>
          </a:p>
          <a:p>
            <a:pPr lvl="1" marL="457200" indent="-182879">
              <a:lnSpc>
                <a:spcPct val="81000"/>
              </a:lnSpc>
              <a:spcBef>
                <a:spcPts val="4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newly circumcised are then kept in isolation for healing, </a:t>
            </a:r>
            <a:endParaRPr sz="1600"/>
          </a:p>
          <a:p>
            <a:pPr lvl="1" marL="0" indent="274320">
              <a:lnSpc>
                <a:spcPct val="81000"/>
              </a:lnSpc>
              <a:spcBef>
                <a:spcPts val="400"/>
              </a:spcBef>
              <a:buSzTx/>
              <a:buFont typeface="Wingdings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usually for two weeks after which they graduate into manhood.</a:t>
            </a:r>
          </a:p>
        </p:txBody>
      </p:sp>
      <p:pic>
        <p:nvPicPr>
          <p:cNvPr id="149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1733" y="4620440"/>
            <a:ext cx="3385956" cy="211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64101" y="2675789"/>
            <a:ext cx="2476501" cy="183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usic of kenya"/>
          <p:cNvSpPr txBox="1"/>
          <p:nvPr>
            <p:ph type="title"/>
          </p:nvPr>
        </p:nvSpPr>
        <p:spPr>
          <a:xfrm>
            <a:off x="461009" y="317201"/>
            <a:ext cx="10058401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music of kenya</a:t>
            </a:r>
          </a:p>
        </p:txBody>
      </p:sp>
      <p:sp>
        <p:nvSpPr>
          <p:cNvPr id="153" name="Very diverse…"/>
          <p:cNvSpPr txBox="1"/>
          <p:nvPr>
            <p:ph type="body" sz="half" idx="1"/>
          </p:nvPr>
        </p:nvSpPr>
        <p:spPr>
          <a:xfrm>
            <a:off x="643660" y="2209781"/>
            <a:ext cx="7786174" cy="397764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Very diverse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Multiple types of folk music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Music genre taarab: influenced by the musical traditions </a:t>
            </a:r>
            <a:r>
              <a:rPr>
                <a:solidFill>
                  <a:srgbClr val="202122"/>
                </a:solidFill>
              </a:rPr>
              <a:t>of the </a:t>
            </a:r>
            <a:r>
              <a:t>African Great Lakes</a:t>
            </a:r>
            <a:r>
              <a:rPr>
                <a:solidFill>
                  <a:srgbClr val="202122"/>
                </a:solidFill>
              </a:rPr>
              <a:t>, </a:t>
            </a:r>
            <a:r>
              <a:t>North Africa</a:t>
            </a:r>
            <a:r>
              <a:rPr>
                <a:solidFill>
                  <a:srgbClr val="202122"/>
                </a:solidFill>
              </a:rPr>
              <a:t>, the </a:t>
            </a:r>
            <a:r>
              <a:t>Middle East</a:t>
            </a:r>
            <a:r>
              <a:rPr>
                <a:solidFill>
                  <a:srgbClr val="202122"/>
                </a:solidFill>
              </a:rPr>
              <a:t>, and the </a:t>
            </a:r>
            <a:r>
              <a:t>Indian subcontinent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Other popular genres: hip hop</a:t>
            </a:r>
            <a:r>
              <a:rPr>
                <a:solidFill>
                  <a:srgbClr val="202122"/>
                </a:solidFill>
              </a:rPr>
              <a:t>, </a:t>
            </a:r>
            <a:r>
              <a:t>reggae</a:t>
            </a:r>
            <a:r>
              <a:rPr>
                <a:solidFill>
                  <a:srgbClr val="202122"/>
                </a:solidFill>
              </a:rPr>
              <a:t>, </a:t>
            </a:r>
            <a:r>
              <a:t>soul</a:t>
            </a:r>
            <a:r>
              <a:rPr>
                <a:solidFill>
                  <a:srgbClr val="202122"/>
                </a:solidFill>
              </a:rPr>
              <a:t>, </a:t>
            </a:r>
            <a:r>
              <a:t>soukous</a:t>
            </a:r>
            <a:r>
              <a:rPr>
                <a:solidFill>
                  <a:srgbClr val="202122"/>
                </a:solidFill>
              </a:rPr>
              <a:t>, </a:t>
            </a:r>
            <a:r>
              <a:t>zouk</a:t>
            </a:r>
            <a:r>
              <a:rPr>
                <a:solidFill>
                  <a:srgbClr val="202122"/>
                </a:solidFill>
              </a:rPr>
              <a:t>, </a:t>
            </a:r>
            <a:r>
              <a:t>rock and roll</a:t>
            </a:r>
            <a:r>
              <a:rPr>
                <a:solidFill>
                  <a:srgbClr val="202122"/>
                </a:solidFill>
              </a:rPr>
              <a:t>, </a:t>
            </a:r>
            <a:r>
              <a:t>funk</a:t>
            </a:r>
            <a:r>
              <a:rPr>
                <a:solidFill>
                  <a:srgbClr val="202122"/>
                </a:solidFill>
              </a:rPr>
              <a:t> and </a:t>
            </a:r>
            <a:r>
              <a:t>Europop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Famous Kenyan musicians: </a:t>
            </a:r>
          </a:p>
          <a:p>
            <a:pPr marL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Eric Wainaina - RnB, Afro-pop</a:t>
            </a:r>
          </a:p>
          <a:p>
            <a:pPr marL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E-Sir - Rap, Hip-Hop</a:t>
            </a:r>
          </a:p>
          <a:p>
            <a:pPr marL="457200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Mighty King Kong - Reggae</a:t>
            </a:r>
          </a:p>
        </p:txBody>
      </p:sp>
      <p:pic>
        <p:nvPicPr>
          <p:cNvPr id="154" name="Obrázok" descr="Obrázo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3609" y="4202358"/>
            <a:ext cx="3173650" cy="2380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asons why we want to visit Kenya"/>
          <p:cNvSpPr txBox="1"/>
          <p:nvPr>
            <p:ph type="title"/>
          </p:nvPr>
        </p:nvSpPr>
        <p:spPr>
          <a:xfrm>
            <a:off x="537113" y="332422"/>
            <a:ext cx="10058401" cy="1609345"/>
          </a:xfrm>
          <a:prstGeom prst="rect">
            <a:avLst/>
          </a:prstGeom>
        </p:spPr>
        <p:txBody>
          <a:bodyPr/>
          <a:lstStyle>
            <a:lvl1pPr>
              <a:def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Reasons why we want to visit Kenya</a:t>
            </a:r>
          </a:p>
        </p:txBody>
      </p:sp>
      <p:sp>
        <p:nvSpPr>
          <p:cNvPr id="157" name="A country with a rich culture and great sights to see…"/>
          <p:cNvSpPr txBox="1"/>
          <p:nvPr>
            <p:ph type="body" idx="1"/>
          </p:nvPr>
        </p:nvSpPr>
        <p:spPr>
          <a:xfrm>
            <a:off x="545700" y="2240222"/>
            <a:ext cx="9426293" cy="3977642"/>
          </a:xfrm>
          <a:prstGeom prst="rect">
            <a:avLst/>
          </a:prstGeom>
        </p:spPr>
        <p:txBody>
          <a:bodyPr/>
          <a:lstStyle/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country with a rich culture and great sights to see</a:t>
            </a:r>
          </a:p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It´s very different from what we are used to in almost every aspect</a:t>
            </a:r>
          </a:p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Even though we have countries on our list we would much rather visit, from the countries we could choose from and from the ones that weren´t taken, this was the most interesting 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Wood Type">
      <a:majorFont>
        <a:latin typeface="Rockwell"/>
        <a:ea typeface="Rockwell"/>
        <a:cs typeface="Rockwell"/>
      </a:majorFont>
      <a:minorFont>
        <a:latin typeface="Helvetica"/>
        <a:ea typeface="Helvetica"/>
        <a:cs typeface="Helvetica"/>
      </a:minorFont>
    </a:fontScheme>
    <a:fmtScheme name="Wood Ty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000FF"/>
      </a:hlink>
      <a:folHlink>
        <a:srgbClr val="FF00FF"/>
      </a:folHlink>
    </a:clrScheme>
    <a:fontScheme name="Wood Type">
      <a:majorFont>
        <a:latin typeface="Rockwell"/>
        <a:ea typeface="Rockwell"/>
        <a:cs typeface="Rockwell"/>
      </a:majorFont>
      <a:minorFont>
        <a:latin typeface="Helvetica"/>
        <a:ea typeface="Helvetica"/>
        <a:cs typeface="Helvetica"/>
      </a:minorFont>
    </a:fontScheme>
    <a:fmtScheme name="Wood Typ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