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8C6C0-322F-C176-911B-A4EA819105D1}" v="152" dt="2020-11-10T16:25:25.528"/>
    <p1510:client id="{EF7213D9-69E1-1AF1-DD4D-B4AABE4C8131}" v="142" dt="2020-11-10T07:34:53.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15E18-6603-46C7-BEAE-F3DC170BCD4F}"/>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US"/>
          </a:p>
        </p:txBody>
      </p:sp>
      <p:sp>
        <p:nvSpPr>
          <p:cNvPr id="3" name="Podnadpis 2">
            <a:extLst>
              <a:ext uri="{FF2B5EF4-FFF2-40B4-BE49-F238E27FC236}">
                <a16:creationId xmlns:a16="http://schemas.microsoft.com/office/drawing/2014/main" id="{98060079-2425-4D6B-87CA-B97FFE09C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a:p>
        </p:txBody>
      </p:sp>
      <p:sp>
        <p:nvSpPr>
          <p:cNvPr id="4" name="Zástupný objekt pre dátum 3">
            <a:extLst>
              <a:ext uri="{FF2B5EF4-FFF2-40B4-BE49-F238E27FC236}">
                <a16:creationId xmlns:a16="http://schemas.microsoft.com/office/drawing/2014/main" id="{BAC80E53-64F8-4CF9-8B57-0BBDF8E8F9D6}"/>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5" name="Zástupný objekt pre pätu 4">
            <a:extLst>
              <a:ext uri="{FF2B5EF4-FFF2-40B4-BE49-F238E27FC236}">
                <a16:creationId xmlns:a16="http://schemas.microsoft.com/office/drawing/2014/main" id="{5A977967-738C-4EFF-9B50-FDD65F66001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843146D-1381-4C7A-8569-55795B28CA15}"/>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376292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A68D2-2BFB-4112-816A-3449AE61643D}"/>
              </a:ext>
            </a:extLst>
          </p:cNvPr>
          <p:cNvSpPr>
            <a:spLocks noGrp="1"/>
          </p:cNvSpPr>
          <p:nvPr>
            <p:ph type="title"/>
          </p:nvPr>
        </p:nvSpPr>
        <p:spPr/>
        <p:txBody>
          <a:bodyPr/>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BC1158B0-766D-4ED1-809D-80027E0A9F23}"/>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ECD68FE9-F0E4-4FD1-8FBF-951443EB8390}"/>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5" name="Zástupný objekt pre pätu 4">
            <a:extLst>
              <a:ext uri="{FF2B5EF4-FFF2-40B4-BE49-F238E27FC236}">
                <a16:creationId xmlns:a16="http://schemas.microsoft.com/office/drawing/2014/main" id="{E65E413A-A300-4997-BC71-AFB9AD1230F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76FD815-031D-4F48-AD1A-7DD061FC4FEA}"/>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56974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DE8923CF-A3D4-4AF8-99D1-76BC24141C95}"/>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48D3B0E8-2F8D-4106-9003-E57B97EE0BD4}"/>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A402B0BC-DBB1-4624-8CCE-C2AFCCE844FE}"/>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5" name="Zástupný objekt pre pätu 4">
            <a:extLst>
              <a:ext uri="{FF2B5EF4-FFF2-40B4-BE49-F238E27FC236}">
                <a16:creationId xmlns:a16="http://schemas.microsoft.com/office/drawing/2014/main" id="{A3C66AD4-0592-4BB8-A5BA-9A769972BD3F}"/>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7253892-DB23-430D-88C2-8B33F8A5D738}"/>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382969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BC023B-7CB9-4F7F-A22A-8C65A6FF53FE}"/>
              </a:ext>
            </a:extLst>
          </p:cNvPr>
          <p:cNvSpPr>
            <a:spLocks noGrp="1"/>
          </p:cNvSpPr>
          <p:nvPr>
            <p:ph type="title"/>
          </p:nvPr>
        </p:nvSpPr>
        <p:spPr/>
        <p:txBody>
          <a:bodyPr/>
          <a:lstStyle/>
          <a:p>
            <a:r>
              <a:rPr lang="sk-SK"/>
              <a:t>Kliknutím upravte štýl predlohy nadpisu</a:t>
            </a:r>
            <a:endParaRPr lang="en-US"/>
          </a:p>
        </p:txBody>
      </p:sp>
      <p:sp>
        <p:nvSpPr>
          <p:cNvPr id="3" name="Zástupný objekt pre obsah 2">
            <a:extLst>
              <a:ext uri="{FF2B5EF4-FFF2-40B4-BE49-F238E27FC236}">
                <a16:creationId xmlns:a16="http://schemas.microsoft.com/office/drawing/2014/main" id="{96DDDA6D-88D9-4709-B07C-C60A0B1BB6BA}"/>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0CF7B3E5-8B7E-44FF-A95D-C16CDDF26A34}"/>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5" name="Zástupný objekt pre pätu 4">
            <a:extLst>
              <a:ext uri="{FF2B5EF4-FFF2-40B4-BE49-F238E27FC236}">
                <a16:creationId xmlns:a16="http://schemas.microsoft.com/office/drawing/2014/main" id="{9B6F126C-F90D-4FC1-83CA-57CADD13D41D}"/>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1AF25263-409E-4892-AC87-4D42A864D0A6}"/>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2683568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ABE6A6-9DDC-42E2-8E73-6F5588989909}"/>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5B792DD7-48FC-4D78-B6CF-EE978F3866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9CE18EC3-41C2-4FDE-BF9E-0AC129483C44}"/>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5" name="Zástupný objekt pre pätu 4">
            <a:extLst>
              <a:ext uri="{FF2B5EF4-FFF2-40B4-BE49-F238E27FC236}">
                <a16:creationId xmlns:a16="http://schemas.microsoft.com/office/drawing/2014/main" id="{C14D2D7D-2541-4D58-90E7-E9E363D01BF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A9E3DDE9-ACFF-4570-8FA5-93D6900324ED}"/>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5649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595659-C257-49CE-8769-0E51FDB86067}"/>
              </a:ext>
            </a:extLst>
          </p:cNvPr>
          <p:cNvSpPr>
            <a:spLocks noGrp="1"/>
          </p:cNvSpPr>
          <p:nvPr>
            <p:ph type="title"/>
          </p:nvPr>
        </p:nvSpPr>
        <p:spPr/>
        <p:txBody>
          <a:bodyPr/>
          <a:lstStyle/>
          <a:p>
            <a:r>
              <a:rPr lang="sk-SK"/>
              <a:t>Kliknutím upravte štýl predlohy nadpisu</a:t>
            </a:r>
            <a:endParaRPr lang="en-US"/>
          </a:p>
        </p:txBody>
      </p:sp>
      <p:sp>
        <p:nvSpPr>
          <p:cNvPr id="3" name="Zástupný objekt pre obsah 2">
            <a:extLst>
              <a:ext uri="{FF2B5EF4-FFF2-40B4-BE49-F238E27FC236}">
                <a16:creationId xmlns:a16="http://schemas.microsoft.com/office/drawing/2014/main" id="{56BCC847-7CDA-4878-84FD-5EA7C72B2780}"/>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obsah 3">
            <a:extLst>
              <a:ext uri="{FF2B5EF4-FFF2-40B4-BE49-F238E27FC236}">
                <a16:creationId xmlns:a16="http://schemas.microsoft.com/office/drawing/2014/main" id="{9980955E-FCA0-4789-B71B-4C6819902D92}"/>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objekt pre dátum 4">
            <a:extLst>
              <a:ext uri="{FF2B5EF4-FFF2-40B4-BE49-F238E27FC236}">
                <a16:creationId xmlns:a16="http://schemas.microsoft.com/office/drawing/2014/main" id="{A215059B-AACF-4551-A289-88481A3E0968}"/>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6" name="Zástupný objekt pre pätu 5">
            <a:extLst>
              <a:ext uri="{FF2B5EF4-FFF2-40B4-BE49-F238E27FC236}">
                <a16:creationId xmlns:a16="http://schemas.microsoft.com/office/drawing/2014/main" id="{12CF741A-0BD6-4DB7-BB22-65AE75A409D2}"/>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11BC4FA1-5996-4BDD-A476-745461FBBDB5}"/>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334440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F54F5-EA88-48E9-8EAE-EDE80E907E77}"/>
              </a:ext>
            </a:extLst>
          </p:cNvPr>
          <p:cNvSpPr>
            <a:spLocks noGrp="1"/>
          </p:cNvSpPr>
          <p:nvPr>
            <p:ph type="title"/>
          </p:nvPr>
        </p:nvSpPr>
        <p:spPr>
          <a:xfrm>
            <a:off x="839788" y="365125"/>
            <a:ext cx="10515600" cy="1325563"/>
          </a:xfrm>
        </p:spPr>
        <p:txBody>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A6B758C9-84C0-4A4F-869B-AF62FA1B8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985F1852-32C9-47A5-ABD7-E6DDA0CCD69A}"/>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text 4">
            <a:extLst>
              <a:ext uri="{FF2B5EF4-FFF2-40B4-BE49-F238E27FC236}">
                <a16:creationId xmlns:a16="http://schemas.microsoft.com/office/drawing/2014/main" id="{B1CFF105-383E-4AB2-BD14-92BE48CB9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CEA049C2-7B47-4520-B79D-8A2692FA0109}"/>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7" name="Zástupný objekt pre dátum 6">
            <a:extLst>
              <a:ext uri="{FF2B5EF4-FFF2-40B4-BE49-F238E27FC236}">
                <a16:creationId xmlns:a16="http://schemas.microsoft.com/office/drawing/2014/main" id="{574B24E9-4645-4CE8-BAF5-0394AD36C3D0}"/>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8" name="Zástupný objekt pre pätu 7">
            <a:extLst>
              <a:ext uri="{FF2B5EF4-FFF2-40B4-BE49-F238E27FC236}">
                <a16:creationId xmlns:a16="http://schemas.microsoft.com/office/drawing/2014/main" id="{82ACD7B5-872E-49B4-AF12-F976C9088D2F}"/>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A8BB5512-BC1C-4E2C-8A66-D93D9A164343}"/>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111051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837631-3A05-418B-9318-5FD9B6FBF751}"/>
              </a:ext>
            </a:extLst>
          </p:cNvPr>
          <p:cNvSpPr>
            <a:spLocks noGrp="1"/>
          </p:cNvSpPr>
          <p:nvPr>
            <p:ph type="title"/>
          </p:nvPr>
        </p:nvSpPr>
        <p:spPr/>
        <p:txBody>
          <a:bodyPr/>
          <a:lstStyle/>
          <a:p>
            <a:r>
              <a:rPr lang="sk-SK"/>
              <a:t>Kliknutím upravte štýl predlohy nadpisu</a:t>
            </a:r>
            <a:endParaRPr lang="en-US"/>
          </a:p>
        </p:txBody>
      </p:sp>
      <p:sp>
        <p:nvSpPr>
          <p:cNvPr id="3" name="Zástupný objekt pre dátum 2">
            <a:extLst>
              <a:ext uri="{FF2B5EF4-FFF2-40B4-BE49-F238E27FC236}">
                <a16:creationId xmlns:a16="http://schemas.microsoft.com/office/drawing/2014/main" id="{355FEC81-99ED-468C-8292-C7682BF48F34}"/>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4" name="Zástupný objekt pre pätu 3">
            <a:extLst>
              <a:ext uri="{FF2B5EF4-FFF2-40B4-BE49-F238E27FC236}">
                <a16:creationId xmlns:a16="http://schemas.microsoft.com/office/drawing/2014/main" id="{A83044B4-F557-4575-B1B1-454DB3F38DF8}"/>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7C7CFC59-E72D-47AB-BD78-2F73D5463839}"/>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159186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E4E1131C-7398-4D83-8A8F-2364C4D399D6}"/>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3" name="Zástupný objekt pre pätu 2">
            <a:extLst>
              <a:ext uri="{FF2B5EF4-FFF2-40B4-BE49-F238E27FC236}">
                <a16:creationId xmlns:a16="http://schemas.microsoft.com/office/drawing/2014/main" id="{D1C2FAED-42E4-47CF-8FB2-B9ECE28D973B}"/>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CC0B9448-8E9D-4743-84C6-5BC0E019FA94}"/>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3167676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58103F-16E0-412D-B12F-6B09BE226B5F}"/>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a:p>
        </p:txBody>
      </p:sp>
      <p:sp>
        <p:nvSpPr>
          <p:cNvPr id="3" name="Zástupný objekt pre obsah 2">
            <a:extLst>
              <a:ext uri="{FF2B5EF4-FFF2-40B4-BE49-F238E27FC236}">
                <a16:creationId xmlns:a16="http://schemas.microsoft.com/office/drawing/2014/main" id="{ECEFE080-86F8-4AD7-B253-BF12A905AC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text 3">
            <a:extLst>
              <a:ext uri="{FF2B5EF4-FFF2-40B4-BE49-F238E27FC236}">
                <a16:creationId xmlns:a16="http://schemas.microsoft.com/office/drawing/2014/main" id="{7CF1AA6F-6CDB-4CDE-B02A-989AACE69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88A59580-4DA0-43A3-9DC0-319CF3332C65}"/>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6" name="Zástupný objekt pre pätu 5">
            <a:extLst>
              <a:ext uri="{FF2B5EF4-FFF2-40B4-BE49-F238E27FC236}">
                <a16:creationId xmlns:a16="http://schemas.microsoft.com/office/drawing/2014/main" id="{5E6CBA54-7F62-4202-BB2F-633D5B866B1C}"/>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A997B396-1980-47F1-AA6A-63400D1DF9F5}"/>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136056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672782-032C-4077-9912-EC03E33EBACF}"/>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a:p>
        </p:txBody>
      </p:sp>
      <p:sp>
        <p:nvSpPr>
          <p:cNvPr id="3" name="Zástupný objekt pre obrázok 2">
            <a:extLst>
              <a:ext uri="{FF2B5EF4-FFF2-40B4-BE49-F238E27FC236}">
                <a16:creationId xmlns:a16="http://schemas.microsoft.com/office/drawing/2014/main" id="{412F2E35-EE84-4A36-944E-A78148B4B7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text 3">
            <a:extLst>
              <a:ext uri="{FF2B5EF4-FFF2-40B4-BE49-F238E27FC236}">
                <a16:creationId xmlns:a16="http://schemas.microsoft.com/office/drawing/2014/main" id="{48898770-0C0F-46A0-8C21-74D6D8104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27E2FF07-7A16-4523-AA7E-7CE8264AFDC1}"/>
              </a:ext>
            </a:extLst>
          </p:cNvPr>
          <p:cNvSpPr>
            <a:spLocks noGrp="1"/>
          </p:cNvSpPr>
          <p:nvPr>
            <p:ph type="dt" sz="half" idx="10"/>
          </p:nvPr>
        </p:nvSpPr>
        <p:spPr/>
        <p:txBody>
          <a:bodyPr/>
          <a:lstStyle/>
          <a:p>
            <a:fld id="{FF30977A-5400-4B41-8582-B67B53EE5F4A}" type="datetimeFigureOut">
              <a:rPr lang="sk-SK" smtClean="0"/>
              <a:t>7. 12. 2020</a:t>
            </a:fld>
            <a:endParaRPr lang="sk-SK"/>
          </a:p>
        </p:txBody>
      </p:sp>
      <p:sp>
        <p:nvSpPr>
          <p:cNvPr id="6" name="Zástupný objekt pre pätu 5">
            <a:extLst>
              <a:ext uri="{FF2B5EF4-FFF2-40B4-BE49-F238E27FC236}">
                <a16:creationId xmlns:a16="http://schemas.microsoft.com/office/drawing/2014/main" id="{8D65FB1E-3E0E-4577-8287-E6C059B36F2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B67D36AA-EC4E-44C7-8AB0-090CF2FF07D5}"/>
              </a:ext>
            </a:extLst>
          </p:cNvPr>
          <p:cNvSpPr>
            <a:spLocks noGrp="1"/>
          </p:cNvSpPr>
          <p:nvPr>
            <p:ph type="sldNum" sz="quarter" idx="12"/>
          </p:nvPr>
        </p:nvSpPr>
        <p:spPr/>
        <p:txBody>
          <a:bodyPr/>
          <a:lstStyle/>
          <a:p>
            <a:fld id="{F81AE07A-F73B-44F3-BF48-E536993291D5}" type="slidenum">
              <a:rPr lang="sk-SK" smtClean="0"/>
              <a:t>‹#›</a:t>
            </a:fld>
            <a:endParaRPr lang="sk-SK"/>
          </a:p>
        </p:txBody>
      </p:sp>
    </p:spTree>
    <p:extLst>
      <p:ext uri="{BB962C8B-B14F-4D97-AF65-F5344CB8AC3E}">
        <p14:creationId xmlns:p14="http://schemas.microsoft.com/office/powerpoint/2010/main" val="352900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42A8B539-CF72-43DE-A7EE-AAFC4DAE03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945251DE-93F6-470B-9F43-615D5EC26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1FD5F1A1-431C-4CA5-803A-77F07DF8F7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977A-5400-4B41-8582-B67B53EE5F4A}" type="datetimeFigureOut">
              <a:rPr lang="sk-SK" smtClean="0"/>
              <a:t>7. 12. 2020</a:t>
            </a:fld>
            <a:endParaRPr lang="sk-SK"/>
          </a:p>
        </p:txBody>
      </p:sp>
      <p:sp>
        <p:nvSpPr>
          <p:cNvPr id="5" name="Zástupný objekt pre pätu 4">
            <a:extLst>
              <a:ext uri="{FF2B5EF4-FFF2-40B4-BE49-F238E27FC236}">
                <a16:creationId xmlns:a16="http://schemas.microsoft.com/office/drawing/2014/main" id="{6C019B3B-82E3-4677-A790-2F238E075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FFAC02DA-34CC-4B09-827A-A2F9DA968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AE07A-F73B-44F3-BF48-E536993291D5}" type="slidenum">
              <a:rPr lang="sk-SK" smtClean="0"/>
              <a:t>‹#›</a:t>
            </a:fld>
            <a:endParaRPr lang="sk-SK"/>
          </a:p>
        </p:txBody>
      </p:sp>
    </p:spTree>
    <p:extLst>
      <p:ext uri="{BB962C8B-B14F-4D97-AF65-F5344CB8AC3E}">
        <p14:creationId xmlns:p14="http://schemas.microsoft.com/office/powerpoint/2010/main" val="393795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48B16DD8-A37C-4A5A-B6A9-9DB42F3440BE}"/>
              </a:ext>
            </a:extLst>
          </p:cNvPr>
          <p:cNvPicPr>
            <a:picLocks noChangeAspect="1"/>
          </p:cNvPicPr>
          <p:nvPr/>
        </p:nvPicPr>
        <p:blipFill>
          <a:blip r:embed="rId2"/>
          <a:stretch>
            <a:fillRect/>
          </a:stretch>
        </p:blipFill>
        <p:spPr>
          <a:xfrm>
            <a:off x="0" y="0"/>
            <a:ext cx="12192000" cy="6858000"/>
          </a:xfrm>
          <a:prstGeom prst="rect">
            <a:avLst/>
          </a:prstGeom>
        </p:spPr>
      </p:pic>
      <p:sp>
        <p:nvSpPr>
          <p:cNvPr id="6" name="BlokTextu 5">
            <a:extLst>
              <a:ext uri="{FF2B5EF4-FFF2-40B4-BE49-F238E27FC236}">
                <a16:creationId xmlns:a16="http://schemas.microsoft.com/office/drawing/2014/main" id="{B0590E08-510D-4F84-9A21-6255E797C53E}"/>
              </a:ext>
            </a:extLst>
          </p:cNvPr>
          <p:cNvSpPr txBox="1"/>
          <p:nvPr/>
        </p:nvSpPr>
        <p:spPr>
          <a:xfrm>
            <a:off x="4963298" y="2886673"/>
            <a:ext cx="2133600" cy="369332"/>
          </a:xfrm>
          <a:prstGeom prst="rect">
            <a:avLst/>
          </a:prstGeom>
          <a:noFill/>
        </p:spPr>
        <p:txBody>
          <a:bodyPr wrap="square" lIns="91440" tIns="45720" rIns="91440" bIns="45720" rtlCol="0" anchor="t">
            <a:spAutoFit/>
          </a:bodyPr>
          <a:lstStyle/>
          <a:p>
            <a:pPr algn="ctr"/>
            <a:r>
              <a:rPr lang="sk-SK">
                <a:solidFill>
                  <a:schemeClr val="bg1"/>
                </a:solidFill>
                <a:latin typeface="Bahnschrift Light" panose="020B0502040204020203" pitchFamily="34" charset="0"/>
              </a:rPr>
              <a:t>Filip Sova</a:t>
            </a:r>
            <a:endParaRPr lang="sk-SK"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12999328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DDD524-97AC-4DF9-B79D-2BA8C05F5D32}"/>
              </a:ext>
            </a:extLst>
          </p:cNvPr>
          <p:cNvSpPr>
            <a:spLocks noGrp="1"/>
          </p:cNvSpPr>
          <p:nvPr>
            <p:ph type="title"/>
          </p:nvPr>
        </p:nvSpPr>
        <p:spPr>
          <a:xfrm>
            <a:off x="801098" y="1396289"/>
            <a:ext cx="4624342" cy="1325563"/>
          </a:xfrm>
        </p:spPr>
        <p:txBody>
          <a:bodyPr>
            <a:normAutofit/>
          </a:bodyPr>
          <a:lstStyle/>
          <a:p>
            <a:r>
              <a:rPr lang="en-GB" dirty="0">
                <a:latin typeface="Bahnschrift Light Condensed" panose="020B0502040204020203" pitchFamily="34" charset="0"/>
              </a:rPr>
              <a:t>My interests about Norway</a:t>
            </a:r>
          </a:p>
        </p:txBody>
      </p:sp>
      <p:sp>
        <p:nvSpPr>
          <p:cNvPr id="3" name="Zástupný objekt pre obsah 2">
            <a:extLst>
              <a:ext uri="{FF2B5EF4-FFF2-40B4-BE49-F238E27FC236}">
                <a16:creationId xmlns:a16="http://schemas.microsoft.com/office/drawing/2014/main" id="{7546F2D4-2B62-4169-AE7B-0ACD8132D967}"/>
              </a:ext>
            </a:extLst>
          </p:cNvPr>
          <p:cNvSpPr>
            <a:spLocks noGrp="1"/>
          </p:cNvSpPr>
          <p:nvPr>
            <p:ph idx="1"/>
          </p:nvPr>
        </p:nvSpPr>
        <p:spPr>
          <a:xfrm>
            <a:off x="805543" y="2871982"/>
            <a:ext cx="4558309" cy="3181684"/>
          </a:xfrm>
        </p:spPr>
        <p:txBody>
          <a:bodyPr anchor="t">
            <a:normAutofit/>
          </a:bodyPr>
          <a:lstStyle/>
          <a:p>
            <a:pPr marL="0" indent="0">
              <a:buNone/>
            </a:pPr>
            <a:r>
              <a:rPr lang="en-GB" sz="1800" dirty="0"/>
              <a:t>First of all, I love winter and skiing. Norway is one of the best places in the world to ski. There are incredible mountains and nature is also stunning. It is one of countries, where winter X Games took place. Birk Ruud comes from Norway too. He took part in this competition and placed several times in the first rungs. He is a big inspiration for me.</a:t>
            </a:r>
          </a:p>
        </p:txBody>
      </p:sp>
      <p:pic>
        <p:nvPicPr>
          <p:cNvPr id="6" name="Obrázok 5" descr="Obrázok, na ktorom je vonkajšie, lyžovanie, sneh, vzduch&#10;&#10;Automaticky generovaný popis">
            <a:extLst>
              <a:ext uri="{FF2B5EF4-FFF2-40B4-BE49-F238E27FC236}">
                <a16:creationId xmlns:a16="http://schemas.microsoft.com/office/drawing/2014/main" id="{B6700F28-6CC8-4A09-8CF7-E62F83ABB6BE}"/>
              </a:ext>
            </a:extLst>
          </p:cNvPr>
          <p:cNvPicPr>
            <a:picLocks noChangeAspect="1"/>
          </p:cNvPicPr>
          <p:nvPr/>
        </p:nvPicPr>
        <p:blipFill rotWithShape="1">
          <a:blip r:embed="rId2"/>
          <a:srcRect l="8127" r="19120" b="-3"/>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0" name="Obrázok 9">
            <a:extLst>
              <a:ext uri="{FF2B5EF4-FFF2-40B4-BE49-F238E27FC236}">
                <a16:creationId xmlns:a16="http://schemas.microsoft.com/office/drawing/2014/main" id="{7AFCA977-64DE-4082-B462-928106B804B2}"/>
              </a:ext>
            </a:extLst>
          </p:cNvPr>
          <p:cNvPicPr>
            <a:picLocks noChangeAspect="1"/>
          </p:cNvPicPr>
          <p:nvPr/>
        </p:nvPicPr>
        <p:blipFill rotWithShape="1">
          <a:blip r:embed="rId3"/>
          <a:srcRect l="23065" r="24933" b="-3"/>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8" name="Obrázok 7" descr="Obrázok, na ktorom je vonkajšie, sneh, príroda, voda&#10;&#10;Automaticky generovaný popis">
            <a:extLst>
              <a:ext uri="{FF2B5EF4-FFF2-40B4-BE49-F238E27FC236}">
                <a16:creationId xmlns:a16="http://schemas.microsoft.com/office/drawing/2014/main" id="{DA6C79E1-DC7D-4F23-8FC4-61B0435FAC11}"/>
              </a:ext>
            </a:extLst>
          </p:cNvPr>
          <p:cNvPicPr>
            <a:picLocks noChangeAspect="1"/>
          </p:cNvPicPr>
          <p:nvPr/>
        </p:nvPicPr>
        <p:blipFill rotWithShape="1">
          <a:blip r:embed="rId4"/>
          <a:srcRect l="29052" r="34576"/>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4" name="Obrázok 3" descr="Obrázok, na ktorom je sneh, vonkajšie, kryté, lyžovanie&#10;&#10;Automaticky generovaný popis">
            <a:extLst>
              <a:ext uri="{FF2B5EF4-FFF2-40B4-BE49-F238E27FC236}">
                <a16:creationId xmlns:a16="http://schemas.microsoft.com/office/drawing/2014/main" id="{5AEF7E0D-C039-44AA-98B0-C33C0788576D}"/>
              </a:ext>
            </a:extLst>
          </p:cNvPr>
          <p:cNvPicPr>
            <a:picLocks noChangeAspect="1"/>
          </p:cNvPicPr>
          <p:nvPr/>
        </p:nvPicPr>
        <p:blipFill rotWithShape="1">
          <a:blip r:embed="rId5"/>
          <a:srcRect l="2403" r="19190" b="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75504944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id="{05402A90-3A4D-48E4-9F5E-F1FEF3B3DF3A}"/>
              </a:ext>
            </a:extLst>
          </p:cNvPr>
          <p:cNvPicPr>
            <a:picLocks noChangeAspect="1"/>
          </p:cNvPicPr>
          <p:nvPr/>
        </p:nvPicPr>
        <p:blipFill>
          <a:blip r:embed="rId2"/>
          <a:stretch>
            <a:fillRect/>
          </a:stretch>
        </p:blipFill>
        <p:spPr>
          <a:xfrm>
            <a:off x="0" y="0"/>
            <a:ext cx="12192000" cy="6858000"/>
          </a:xfrm>
          <a:prstGeom prst="rect">
            <a:avLst/>
          </a:prstGeom>
        </p:spPr>
      </p:pic>
      <p:sp>
        <p:nvSpPr>
          <p:cNvPr id="22" name="Obdĺžnik: zaoblené rohy 21">
            <a:extLst>
              <a:ext uri="{FF2B5EF4-FFF2-40B4-BE49-F238E27FC236}">
                <a16:creationId xmlns:a16="http://schemas.microsoft.com/office/drawing/2014/main" id="{18CD6929-97E1-4A6B-9883-213D9B7DEFDD}"/>
              </a:ext>
            </a:extLst>
          </p:cNvPr>
          <p:cNvSpPr/>
          <p:nvPr/>
        </p:nvSpPr>
        <p:spPr>
          <a:xfrm>
            <a:off x="781756" y="1825625"/>
            <a:ext cx="10464856" cy="172242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Obrázok 11">
            <a:extLst>
              <a:ext uri="{FF2B5EF4-FFF2-40B4-BE49-F238E27FC236}">
                <a16:creationId xmlns:a16="http://schemas.microsoft.com/office/drawing/2014/main" id="{531B37EB-54E3-44B7-86BD-0CDEF56D192F}"/>
              </a:ext>
            </a:extLst>
          </p:cNvPr>
          <p:cNvPicPr>
            <a:picLocks noChangeAspect="1"/>
          </p:cNvPicPr>
          <p:nvPr/>
        </p:nvPicPr>
        <p:blipFill rotWithShape="1">
          <a:blip r:embed="rId3"/>
          <a:srcRect b="33344"/>
          <a:stretch/>
        </p:blipFill>
        <p:spPr>
          <a:xfrm>
            <a:off x="10950767" y="232642"/>
            <a:ext cx="1076850" cy="10720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bdĺžnik 14">
            <a:extLst>
              <a:ext uri="{FF2B5EF4-FFF2-40B4-BE49-F238E27FC236}">
                <a16:creationId xmlns:a16="http://schemas.microsoft.com/office/drawing/2014/main" id="{B0920241-3C69-4C7F-8BEB-53946E1B74E1}"/>
              </a:ext>
            </a:extLst>
          </p:cNvPr>
          <p:cNvSpPr/>
          <p:nvPr/>
        </p:nvSpPr>
        <p:spPr>
          <a:xfrm>
            <a:off x="10311897" y="6082402"/>
            <a:ext cx="1880104" cy="4723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sk-SK" sz="4400" dirty="0">
                <a:latin typeface="Bahnschrift Light" panose="020B0502040204020203" pitchFamily="34" charset="0"/>
              </a:rPr>
              <a:t>Foods</a:t>
            </a:r>
            <a:endParaRPr lang="en-US" sz="4400" dirty="0">
              <a:latin typeface="Bahnschrift Light" panose="020B0502040204020203" pitchFamily="34" charset="0"/>
            </a:endParaRPr>
          </a:p>
        </p:txBody>
      </p:sp>
      <p:sp>
        <p:nvSpPr>
          <p:cNvPr id="13" name="Zástupný objekt pre obsah 12">
            <a:extLst>
              <a:ext uri="{FF2B5EF4-FFF2-40B4-BE49-F238E27FC236}">
                <a16:creationId xmlns:a16="http://schemas.microsoft.com/office/drawing/2014/main" id="{00C717D3-D2E1-4DE7-A3EB-63A39003C211}"/>
              </a:ext>
            </a:extLst>
          </p:cNvPr>
          <p:cNvSpPr>
            <a:spLocks noGrp="1"/>
          </p:cNvSpPr>
          <p:nvPr>
            <p:ph idx="1"/>
          </p:nvPr>
        </p:nvSpPr>
        <p:spPr/>
        <p:txBody>
          <a:bodyPr vert="horz" lIns="91440" tIns="45720" rIns="91440" bIns="45720" rtlCol="0" anchor="t">
            <a:normAutofit/>
          </a:bodyPr>
          <a:lstStyle/>
          <a:p>
            <a:pPr marL="0" indent="0">
              <a:buNone/>
            </a:pPr>
            <a:r>
              <a:rPr lang="en-GB" sz="2000" dirty="0">
                <a:solidFill>
                  <a:schemeClr val="bg1">
                    <a:lumMod val="85000"/>
                  </a:schemeClr>
                </a:solidFill>
              </a:rPr>
              <a:t>I´m not a picky eater, I love to try new foods. Norwegian foods seems pretty interesting to me. From what I read, your foods contain meats, fish, bread, cheese, grains and vegetables. That is great and tasty ! From meats, for me, the most interesting is lamb, because it is served in many different </a:t>
            </a:r>
            <a:r>
              <a:rPr lang="en-GB" sz="2000">
                <a:solidFill>
                  <a:schemeClr val="bg1">
                    <a:lumMod val="85000"/>
                  </a:schemeClr>
                </a:solidFill>
              </a:rPr>
              <a:t>options. While many of the local people are quick to </a:t>
            </a:r>
            <a:r>
              <a:rPr lang="en-GB" sz="2000" dirty="0">
                <a:solidFill>
                  <a:schemeClr val="bg1">
                    <a:lumMod val="85000"/>
                  </a:schemeClr>
                </a:solidFill>
              </a:rPr>
              <a:t>recommend “smalahove”, not every visitor wants to sample sheep’s head which is a delicacy in certain pockets of Norway. Knekkebrød, kveldsmat and Fjellbrød breads are similar to breads, which we have in Slovakia.</a:t>
            </a:r>
          </a:p>
        </p:txBody>
      </p:sp>
      <p:pic>
        <p:nvPicPr>
          <p:cNvPr id="16" name="Obrázok 15">
            <a:extLst>
              <a:ext uri="{FF2B5EF4-FFF2-40B4-BE49-F238E27FC236}">
                <a16:creationId xmlns:a16="http://schemas.microsoft.com/office/drawing/2014/main" id="{E7C872EF-36B3-4868-8563-94628D8EA110}"/>
              </a:ext>
            </a:extLst>
          </p:cNvPr>
          <p:cNvPicPr>
            <a:picLocks noChangeAspect="1"/>
          </p:cNvPicPr>
          <p:nvPr/>
        </p:nvPicPr>
        <p:blipFill>
          <a:blip r:embed="rId4"/>
          <a:stretch>
            <a:fillRect/>
          </a:stretch>
        </p:blipFill>
        <p:spPr>
          <a:xfrm>
            <a:off x="4715349" y="4050122"/>
            <a:ext cx="3802844" cy="2139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Obrázok 16">
            <a:extLst>
              <a:ext uri="{FF2B5EF4-FFF2-40B4-BE49-F238E27FC236}">
                <a16:creationId xmlns:a16="http://schemas.microsoft.com/office/drawing/2014/main" id="{4B1296E2-215F-42C1-AF04-E6578C26BEDB}"/>
              </a:ext>
            </a:extLst>
          </p:cNvPr>
          <p:cNvPicPr>
            <a:picLocks noChangeAspect="1"/>
          </p:cNvPicPr>
          <p:nvPr/>
        </p:nvPicPr>
        <p:blipFill>
          <a:blip r:embed="rId5"/>
          <a:stretch>
            <a:fillRect/>
          </a:stretch>
        </p:blipFill>
        <p:spPr>
          <a:xfrm>
            <a:off x="7938358" y="161607"/>
            <a:ext cx="2762714" cy="15540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Obrázok 17">
            <a:extLst>
              <a:ext uri="{FF2B5EF4-FFF2-40B4-BE49-F238E27FC236}">
                <a16:creationId xmlns:a16="http://schemas.microsoft.com/office/drawing/2014/main" id="{AA02AACE-E284-4587-88AF-1F9C7FFCC8BA}"/>
              </a:ext>
            </a:extLst>
          </p:cNvPr>
          <p:cNvPicPr>
            <a:picLocks noChangeAspect="1"/>
          </p:cNvPicPr>
          <p:nvPr/>
        </p:nvPicPr>
        <p:blipFill>
          <a:blip r:embed="rId6"/>
          <a:stretch>
            <a:fillRect/>
          </a:stretch>
        </p:blipFill>
        <p:spPr>
          <a:xfrm>
            <a:off x="187515" y="3814942"/>
            <a:ext cx="4199148" cy="23620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Obrázok 18">
            <a:extLst>
              <a:ext uri="{FF2B5EF4-FFF2-40B4-BE49-F238E27FC236}">
                <a16:creationId xmlns:a16="http://schemas.microsoft.com/office/drawing/2014/main" id="{F69901C7-1B38-4CB7-944E-4F1292C432EF}"/>
              </a:ext>
            </a:extLst>
          </p:cNvPr>
          <p:cNvPicPr>
            <a:picLocks noChangeAspect="1"/>
          </p:cNvPicPr>
          <p:nvPr/>
        </p:nvPicPr>
        <p:blipFill>
          <a:blip r:embed="rId7"/>
          <a:stretch>
            <a:fillRect/>
          </a:stretch>
        </p:blipFill>
        <p:spPr>
          <a:xfrm>
            <a:off x="309244" y="40890"/>
            <a:ext cx="3768175" cy="16747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Obrázok 19">
            <a:extLst>
              <a:ext uri="{FF2B5EF4-FFF2-40B4-BE49-F238E27FC236}">
                <a16:creationId xmlns:a16="http://schemas.microsoft.com/office/drawing/2014/main" id="{D53D34F1-9886-4F12-8D15-BB5700FB9EED}"/>
              </a:ext>
            </a:extLst>
          </p:cNvPr>
          <p:cNvPicPr>
            <a:picLocks noChangeAspect="1"/>
          </p:cNvPicPr>
          <p:nvPr/>
        </p:nvPicPr>
        <p:blipFill>
          <a:blip r:embed="rId8"/>
          <a:stretch>
            <a:fillRect/>
          </a:stretch>
        </p:blipFill>
        <p:spPr>
          <a:xfrm>
            <a:off x="4386663" y="87313"/>
            <a:ext cx="3302000" cy="1651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Obrázok 20">
            <a:extLst>
              <a:ext uri="{FF2B5EF4-FFF2-40B4-BE49-F238E27FC236}">
                <a16:creationId xmlns:a16="http://schemas.microsoft.com/office/drawing/2014/main" id="{1A4942C4-135B-4EFB-90C1-1A257BB7763F}"/>
              </a:ext>
            </a:extLst>
          </p:cNvPr>
          <p:cNvPicPr>
            <a:picLocks noChangeAspect="1"/>
          </p:cNvPicPr>
          <p:nvPr/>
        </p:nvPicPr>
        <p:blipFill>
          <a:blip r:embed="rId9"/>
          <a:stretch>
            <a:fillRect/>
          </a:stretch>
        </p:blipFill>
        <p:spPr>
          <a:xfrm>
            <a:off x="8846880" y="3628614"/>
            <a:ext cx="2774742" cy="20810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689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360"/>
                                          </p:val>
                                        </p:tav>
                                        <p:tav tm="100000">
                                          <p:val>
                                            <p:fltVal val="0"/>
                                          </p:val>
                                        </p:tav>
                                      </p:tavLst>
                                    </p:anim>
                                    <p:animEffect transition="in" filter="fade">
                                      <p:cBhvr>
                                        <p:cTn id="14" dur="500"/>
                                        <p:tgtEl>
                                          <p:spTgt spid="12"/>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3" dur="500"/>
                                        <p:tgtEl>
                                          <p:spTgt spid="13">
                                            <p:txEl>
                                              <p:pRg st="0" end="0"/>
                                            </p:txEl>
                                          </p:spTgt>
                                        </p:tgtEl>
                                      </p:cBhvr>
                                    </p:animEffec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par>
                                <p:cTn id="28" presetID="9"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par>
                                <p:cTn id="37" presetID="9"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9"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a:extLst>
              <a:ext uri="{FF2B5EF4-FFF2-40B4-BE49-F238E27FC236}">
                <a16:creationId xmlns:a16="http://schemas.microsoft.com/office/drawing/2014/main" id="{D3325285-E890-48EA-AB37-9DA408741D1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tretch>
            <a:fillRect/>
          </a:stretch>
        </p:blipFill>
        <p:spPr>
          <a:xfrm>
            <a:off x="0" y="0"/>
            <a:ext cx="12191999" cy="6858000"/>
          </a:xfrm>
          <a:prstGeom prst="rect">
            <a:avLst/>
          </a:prstGeom>
        </p:spPr>
      </p:pic>
      <p:pic>
        <p:nvPicPr>
          <p:cNvPr id="6" name="Obrázok 5">
            <a:extLst>
              <a:ext uri="{FF2B5EF4-FFF2-40B4-BE49-F238E27FC236}">
                <a16:creationId xmlns:a16="http://schemas.microsoft.com/office/drawing/2014/main" id="{6EEF0DBB-098B-43C8-A9C4-1F7233143D04}"/>
              </a:ext>
            </a:extLst>
          </p:cNvPr>
          <p:cNvPicPr>
            <a:picLocks noChangeAspect="1"/>
          </p:cNvPicPr>
          <p:nvPr/>
        </p:nvPicPr>
        <p:blipFill>
          <a:blip r:embed="rId4"/>
          <a:stretch>
            <a:fillRect/>
          </a:stretch>
        </p:blipFill>
        <p:spPr>
          <a:xfrm>
            <a:off x="3424540" y="3748134"/>
            <a:ext cx="4432477" cy="2773920"/>
          </a:xfrm>
          <a:prstGeom prst="rect">
            <a:avLst/>
          </a:prstGeom>
          <a:ln>
            <a:noFill/>
          </a:ln>
          <a:effectLst>
            <a:softEdge rad="112500"/>
          </a:effectLst>
        </p:spPr>
      </p:pic>
      <p:pic>
        <p:nvPicPr>
          <p:cNvPr id="7" name="Obrázok 6">
            <a:extLst>
              <a:ext uri="{FF2B5EF4-FFF2-40B4-BE49-F238E27FC236}">
                <a16:creationId xmlns:a16="http://schemas.microsoft.com/office/drawing/2014/main" id="{29BB1E3B-D4F1-49E0-8AF2-4C2A031C3E4D}"/>
              </a:ext>
            </a:extLst>
          </p:cNvPr>
          <p:cNvPicPr>
            <a:picLocks noChangeAspect="1"/>
          </p:cNvPicPr>
          <p:nvPr/>
        </p:nvPicPr>
        <p:blipFill>
          <a:blip r:embed="rId5"/>
          <a:stretch>
            <a:fillRect/>
          </a:stretch>
        </p:blipFill>
        <p:spPr>
          <a:xfrm>
            <a:off x="7917375" y="910620"/>
            <a:ext cx="3697995" cy="5546993"/>
          </a:xfrm>
          <a:prstGeom prst="rect">
            <a:avLst/>
          </a:prstGeom>
          <a:ln>
            <a:noFill/>
          </a:ln>
          <a:effectLst>
            <a:softEdge rad="112500"/>
          </a:effectLst>
        </p:spPr>
      </p:pic>
      <p:pic>
        <p:nvPicPr>
          <p:cNvPr id="8" name="Obrázok 7">
            <a:extLst>
              <a:ext uri="{FF2B5EF4-FFF2-40B4-BE49-F238E27FC236}">
                <a16:creationId xmlns:a16="http://schemas.microsoft.com/office/drawing/2014/main" id="{314DC2FC-490D-4836-A951-4DE968256542}"/>
              </a:ext>
            </a:extLst>
          </p:cNvPr>
          <p:cNvPicPr>
            <a:picLocks noChangeAspect="1"/>
          </p:cNvPicPr>
          <p:nvPr/>
        </p:nvPicPr>
        <p:blipFill rotWithShape="1">
          <a:blip r:embed="rId6"/>
          <a:srcRect l="4998" t="4758" r="51936" b="21101"/>
          <a:stretch/>
        </p:blipFill>
        <p:spPr>
          <a:xfrm>
            <a:off x="410782" y="4213436"/>
            <a:ext cx="2694557" cy="2608000"/>
          </a:xfrm>
          <a:prstGeom prst="rect">
            <a:avLst/>
          </a:prstGeom>
          <a:ln>
            <a:noFill/>
          </a:ln>
          <a:effectLst>
            <a:softEdge rad="112500"/>
          </a:effectLst>
        </p:spPr>
      </p:pic>
      <p:pic>
        <p:nvPicPr>
          <p:cNvPr id="9" name="Obrázok 8">
            <a:extLst>
              <a:ext uri="{FF2B5EF4-FFF2-40B4-BE49-F238E27FC236}">
                <a16:creationId xmlns:a16="http://schemas.microsoft.com/office/drawing/2014/main" id="{9BECF0DF-29CE-49B2-8ECB-8B3664A51348}"/>
              </a:ext>
            </a:extLst>
          </p:cNvPr>
          <p:cNvPicPr>
            <a:picLocks noChangeAspect="1"/>
          </p:cNvPicPr>
          <p:nvPr/>
        </p:nvPicPr>
        <p:blipFill>
          <a:blip r:embed="rId7"/>
          <a:stretch>
            <a:fillRect/>
          </a:stretch>
        </p:blipFill>
        <p:spPr>
          <a:xfrm>
            <a:off x="3564819" y="942636"/>
            <a:ext cx="4151918" cy="2773481"/>
          </a:xfrm>
          <a:prstGeom prst="rect">
            <a:avLst/>
          </a:prstGeom>
          <a:ln>
            <a:noFill/>
          </a:ln>
          <a:effectLst>
            <a:softEdge rad="112500"/>
          </a:effectLst>
        </p:spPr>
      </p:pic>
      <p:sp>
        <p:nvSpPr>
          <p:cNvPr id="17" name="Obdĺžnik: zaoblené rohy 16">
            <a:extLst>
              <a:ext uri="{FF2B5EF4-FFF2-40B4-BE49-F238E27FC236}">
                <a16:creationId xmlns:a16="http://schemas.microsoft.com/office/drawing/2014/main" id="{BB6E6E75-9BFB-4779-B4C6-A530002226EA}"/>
              </a:ext>
            </a:extLst>
          </p:cNvPr>
          <p:cNvSpPr/>
          <p:nvPr/>
        </p:nvSpPr>
        <p:spPr>
          <a:xfrm>
            <a:off x="410782" y="407406"/>
            <a:ext cx="3960802" cy="503214"/>
          </a:xfrm>
          <a:prstGeom prst="roundRect">
            <a:avLst>
              <a:gd name="adj" fmla="val 50000"/>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k-SK" sz="4800" dirty="0" err="1">
                <a:latin typeface="Bahnschrift Light Condensed" panose="020B0502040204020203" pitchFamily="34" charset="0"/>
              </a:rPr>
              <a:t>Architecture</a:t>
            </a:r>
            <a:endParaRPr lang="en-US" sz="4800" dirty="0">
              <a:latin typeface="Bahnschrift Light Condensed" panose="020B0502040204020203" pitchFamily="34" charset="0"/>
            </a:endParaRPr>
          </a:p>
        </p:txBody>
      </p:sp>
      <p:sp>
        <p:nvSpPr>
          <p:cNvPr id="2" name="BlokTextu 1">
            <a:extLst>
              <a:ext uri="{FF2B5EF4-FFF2-40B4-BE49-F238E27FC236}">
                <a16:creationId xmlns:a16="http://schemas.microsoft.com/office/drawing/2014/main" id="{A38BDE4A-597F-489B-AF2D-86E067CDBC7B}"/>
              </a:ext>
            </a:extLst>
          </p:cNvPr>
          <p:cNvSpPr txBox="1"/>
          <p:nvPr/>
        </p:nvSpPr>
        <p:spPr>
          <a:xfrm>
            <a:off x="410782" y="1222218"/>
            <a:ext cx="2839412" cy="2954655"/>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rtlCol="0" anchor="t">
            <a:spAutoFit/>
          </a:bodyPr>
          <a:lstStyle/>
          <a:p>
            <a:r>
              <a:rPr lang="en-US" sz="1400" dirty="0">
                <a:solidFill>
                  <a:schemeClr val="bg1"/>
                </a:solidFill>
              </a:rPr>
              <a:t>In my opinion, the first thing you see, when you come to a country is the architecture. Architecture in Norway is one of my favorite. I really like modern  houses, with wooden components and timeless equipment. I also saw images of small houses built in forests, which are kind of eco-friendly. Norwegian architecture goes well with environment and that is the main reason, why I find it interesting</a:t>
            </a:r>
          </a:p>
          <a:p>
            <a:endParaRPr lang="en-US" dirty="0">
              <a:solidFill>
                <a:schemeClr val="bg1"/>
              </a:solidFill>
            </a:endParaRPr>
          </a:p>
        </p:txBody>
      </p:sp>
    </p:spTree>
    <p:extLst>
      <p:ext uri="{BB962C8B-B14F-4D97-AF65-F5344CB8AC3E}">
        <p14:creationId xmlns:p14="http://schemas.microsoft.com/office/powerpoint/2010/main" val="1042003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BF892FAC-2359-47EB-986E-899D8993F066}"/>
              </a:ext>
            </a:extLst>
          </p:cNvPr>
          <p:cNvPicPr>
            <a:picLocks noChangeAspect="1"/>
          </p:cNvPicPr>
          <p:nvPr/>
        </p:nvPicPr>
        <p:blipFill rotWithShape="1">
          <a:blip r:embed="rId2">
            <a:alphaModFix amt="35000"/>
          </a:blip>
          <a:srcRect t="7508" b="25944"/>
          <a:stretch/>
        </p:blipFill>
        <p:spPr>
          <a:xfrm>
            <a:off x="20" y="1021"/>
            <a:ext cx="12191980" cy="6855958"/>
          </a:xfrm>
          <a:prstGeom prst="rect">
            <a:avLst/>
          </a:prstGeom>
        </p:spPr>
      </p:pic>
      <p:sp>
        <p:nvSpPr>
          <p:cNvPr id="2" name="Nadpis 1">
            <a:extLst>
              <a:ext uri="{FF2B5EF4-FFF2-40B4-BE49-F238E27FC236}">
                <a16:creationId xmlns:a16="http://schemas.microsoft.com/office/drawing/2014/main" id="{908D4944-A9C0-4A5C-81CC-93D0654DA3C8}"/>
              </a:ext>
            </a:extLst>
          </p:cNvPr>
          <p:cNvSpPr>
            <a:spLocks noGrp="1"/>
          </p:cNvSpPr>
          <p:nvPr>
            <p:ph type="title"/>
          </p:nvPr>
        </p:nvSpPr>
        <p:spPr>
          <a:xfrm>
            <a:off x="1517904" y="3732894"/>
            <a:ext cx="5059245" cy="761271"/>
          </a:xfrm>
        </p:spPr>
        <p:txBody>
          <a:bodyPr>
            <a:normAutofit/>
          </a:bodyPr>
          <a:lstStyle/>
          <a:p>
            <a:r>
              <a:rPr lang="sk-SK" sz="3200" dirty="0">
                <a:latin typeface="Bahnschrift Light" panose="020B0502040204020203" pitchFamily="34" charset="0"/>
              </a:rPr>
              <a:t>Nature</a:t>
            </a:r>
            <a:endParaRPr lang="en-US" sz="3200" dirty="0">
              <a:latin typeface="Bahnschrift Light" panose="020B0502040204020203" pitchFamily="34" charset="0"/>
            </a:endParaRPr>
          </a:p>
        </p:txBody>
      </p:sp>
      <p:sp>
        <p:nvSpPr>
          <p:cNvPr id="5" name="Zástupný objekt pre obsah 4">
            <a:extLst>
              <a:ext uri="{FF2B5EF4-FFF2-40B4-BE49-F238E27FC236}">
                <a16:creationId xmlns:a16="http://schemas.microsoft.com/office/drawing/2014/main" id="{7186A6D0-FA32-4A1F-B8B8-4C66D96AB5EB}"/>
              </a:ext>
            </a:extLst>
          </p:cNvPr>
          <p:cNvSpPr>
            <a:spLocks noGrp="1"/>
          </p:cNvSpPr>
          <p:nvPr>
            <p:ph idx="1"/>
          </p:nvPr>
        </p:nvSpPr>
        <p:spPr>
          <a:xfrm>
            <a:off x="1517904" y="4632225"/>
            <a:ext cx="5059245" cy="1492796"/>
          </a:xfrm>
        </p:spPr>
        <p:txBody>
          <a:bodyPr anchor="t">
            <a:normAutofit/>
          </a:bodyPr>
          <a:lstStyle/>
          <a:p>
            <a:pPr marL="0" indent="0">
              <a:buNone/>
            </a:pPr>
            <a:r>
              <a:rPr lang="en-GB" sz="1500" dirty="0"/>
              <a:t>The glaciers, mountains, waterfalls, fjords, forests, natural wonders such as the northern lights, the midnight sun and quiet national parks highlight Norway's serene qualities. The highest tree in Norway, called </a:t>
            </a:r>
            <a:r>
              <a:rPr lang="en-GB" sz="1500" dirty="0" err="1"/>
              <a:t>Øygardslia</a:t>
            </a:r>
            <a:r>
              <a:rPr lang="en-GB" sz="1500" dirty="0"/>
              <a:t> is 47 m tall and it is 68 years old. The most interesting animal of Norway is forest cat. It is similar to a wild cat, which we have in Slovakia – </a:t>
            </a:r>
            <a:r>
              <a:rPr lang="en-GB" sz="1500" dirty="0" err="1"/>
              <a:t>rys</a:t>
            </a:r>
            <a:r>
              <a:rPr lang="en-GB" sz="1500" dirty="0"/>
              <a:t>.</a:t>
            </a:r>
          </a:p>
        </p:txBody>
      </p:sp>
      <p:pic>
        <p:nvPicPr>
          <p:cNvPr id="9" name="Obrázok 8">
            <a:extLst>
              <a:ext uri="{FF2B5EF4-FFF2-40B4-BE49-F238E27FC236}">
                <a16:creationId xmlns:a16="http://schemas.microsoft.com/office/drawing/2014/main" id="{A1CDB1BF-8D8B-4DB5-90A7-4376A6AC1215}"/>
              </a:ext>
            </a:extLst>
          </p:cNvPr>
          <p:cNvPicPr>
            <a:picLocks noChangeAspect="1"/>
          </p:cNvPicPr>
          <p:nvPr/>
        </p:nvPicPr>
        <p:blipFill rotWithShape="1">
          <a:blip r:embed="rId3"/>
          <a:srcRect l="16939" r="12806" b="-4"/>
          <a:stretch/>
        </p:blipFill>
        <p:spPr>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pic>
        <p:nvPicPr>
          <p:cNvPr id="12" name="Obrázok 11">
            <a:extLst>
              <a:ext uri="{FF2B5EF4-FFF2-40B4-BE49-F238E27FC236}">
                <a16:creationId xmlns:a16="http://schemas.microsoft.com/office/drawing/2014/main" id="{4B3C70B3-DE4E-4BBD-84F5-429CA1AC369A}"/>
              </a:ext>
            </a:extLst>
          </p:cNvPr>
          <p:cNvPicPr>
            <a:picLocks noChangeAspect="1"/>
          </p:cNvPicPr>
          <p:nvPr/>
        </p:nvPicPr>
        <p:blipFill rotWithShape="1">
          <a:blip r:embed="rId4"/>
          <a:srcRect r="-4" b="-4"/>
          <a:stretch/>
        </p:blipFill>
        <p:spPr>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11" name="Obrázok 10">
            <a:extLst>
              <a:ext uri="{FF2B5EF4-FFF2-40B4-BE49-F238E27FC236}">
                <a16:creationId xmlns:a16="http://schemas.microsoft.com/office/drawing/2014/main" id="{A0E72ACF-B185-4E8E-9010-9FD38698473B}"/>
              </a:ext>
            </a:extLst>
          </p:cNvPr>
          <p:cNvPicPr>
            <a:picLocks noChangeAspect="1"/>
          </p:cNvPicPr>
          <p:nvPr/>
        </p:nvPicPr>
        <p:blipFill rotWithShape="1">
          <a:blip r:embed="rId5"/>
          <a:srcRect l="20531" r="12221" b="3"/>
          <a:stretch/>
        </p:blipFill>
        <p:spPr>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7" name="Obrázok 6">
            <a:extLst>
              <a:ext uri="{FF2B5EF4-FFF2-40B4-BE49-F238E27FC236}">
                <a16:creationId xmlns:a16="http://schemas.microsoft.com/office/drawing/2014/main" id="{FCAFF57F-8FB1-45EA-BC25-8315F190C410}"/>
              </a:ext>
            </a:extLst>
          </p:cNvPr>
          <p:cNvPicPr>
            <a:picLocks noChangeAspect="1"/>
          </p:cNvPicPr>
          <p:nvPr/>
        </p:nvPicPr>
        <p:blipFill rotWithShape="1">
          <a:blip r:embed="rId6"/>
          <a:srcRect l="18695" r="16056" b="2"/>
          <a:stretch/>
        </p:blipFill>
        <p:spPr>
          <a:xfrm flipH="1">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Obrázok 5">
            <a:extLst>
              <a:ext uri="{FF2B5EF4-FFF2-40B4-BE49-F238E27FC236}">
                <a16:creationId xmlns:a16="http://schemas.microsoft.com/office/drawing/2014/main" id="{46A46419-2047-4F3A-884A-D9166A2685EC}"/>
              </a:ext>
            </a:extLst>
          </p:cNvPr>
          <p:cNvPicPr>
            <a:picLocks noChangeAspect="1"/>
          </p:cNvPicPr>
          <p:nvPr/>
        </p:nvPicPr>
        <p:blipFill rotWithShape="1">
          <a:blip r:embed="rId7"/>
          <a:srcRect l="13064" r="13215" b="-4"/>
          <a:stretch/>
        </p:blipFill>
        <p:spPr>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spTree>
    <p:extLst>
      <p:ext uri="{BB962C8B-B14F-4D97-AF65-F5344CB8AC3E}">
        <p14:creationId xmlns:p14="http://schemas.microsoft.com/office/powerpoint/2010/main" val="2340826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Obrázok 10" descr="Obrázok, na ktorom je trávnik, vonkajšie, rastlina, les&#10;&#10;Automaticky generovaný popis">
            <a:extLst>
              <a:ext uri="{FF2B5EF4-FFF2-40B4-BE49-F238E27FC236}">
                <a16:creationId xmlns:a16="http://schemas.microsoft.com/office/drawing/2014/main" id="{65D4CA91-E548-4628-9F2C-AABF585C2DA1}"/>
              </a:ext>
            </a:extLst>
          </p:cNvPr>
          <p:cNvPicPr>
            <a:picLocks noChangeAspect="1"/>
          </p:cNvPicPr>
          <p:nvPr/>
        </p:nvPicPr>
        <p:blipFill rotWithShape="1">
          <a:blip r:embed="rId2">
            <a:alphaModFix amt="35000"/>
          </a:blip>
          <a:srcRect t="15755"/>
          <a:stretch/>
        </p:blipFill>
        <p:spPr>
          <a:xfrm>
            <a:off x="0" y="0"/>
            <a:ext cx="12192000" cy="6858000"/>
          </a:xfrm>
          <a:prstGeom prst="rect">
            <a:avLst/>
          </a:prstGeom>
        </p:spPr>
      </p:pic>
      <p:sp>
        <p:nvSpPr>
          <p:cNvPr id="8" name="Nadpis 7">
            <a:extLst>
              <a:ext uri="{FF2B5EF4-FFF2-40B4-BE49-F238E27FC236}">
                <a16:creationId xmlns:a16="http://schemas.microsoft.com/office/drawing/2014/main" id="{09862CE8-9938-44F4-80AB-43E05518CB3B}"/>
              </a:ext>
            </a:extLst>
          </p:cNvPr>
          <p:cNvSpPr>
            <a:spLocks noGrp="1"/>
          </p:cNvSpPr>
          <p:nvPr>
            <p:ph type="title"/>
          </p:nvPr>
        </p:nvSpPr>
        <p:spPr>
          <a:xfrm>
            <a:off x="801098" y="1396289"/>
            <a:ext cx="4624342" cy="1325563"/>
          </a:xfrm>
        </p:spPr>
        <p:txBody>
          <a:bodyPr>
            <a:normAutofit/>
          </a:bodyPr>
          <a:lstStyle/>
          <a:p>
            <a:r>
              <a:rPr lang="sk-SK" dirty="0" err="1"/>
              <a:t>Trolls</a:t>
            </a:r>
            <a:endParaRPr lang="en-US" dirty="0"/>
          </a:p>
        </p:txBody>
      </p:sp>
      <p:sp>
        <p:nvSpPr>
          <p:cNvPr id="37" name="Oval 2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Obrázok 6" descr="Obrázok, na ktorom je sedenie, nosenie, sneh, malé&#10;&#10;Automaticky generovaný popis">
            <a:extLst>
              <a:ext uri="{FF2B5EF4-FFF2-40B4-BE49-F238E27FC236}">
                <a16:creationId xmlns:a16="http://schemas.microsoft.com/office/drawing/2014/main" id="{2E20BF63-AEAE-44CB-982A-1FBCC051284C}"/>
              </a:ext>
            </a:extLst>
          </p:cNvPr>
          <p:cNvPicPr>
            <a:picLocks noChangeAspect="1"/>
          </p:cNvPicPr>
          <p:nvPr/>
        </p:nvPicPr>
        <p:blipFill rotWithShape="1">
          <a:blip r:embed="rId3"/>
          <a:srcRect t="13668" r="-1" b="16831"/>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9" name="Zástupný objekt pre obsah 8">
            <a:extLst>
              <a:ext uri="{FF2B5EF4-FFF2-40B4-BE49-F238E27FC236}">
                <a16:creationId xmlns:a16="http://schemas.microsoft.com/office/drawing/2014/main" id="{E99CBA45-042A-4346-96AB-483311DF04DD}"/>
              </a:ext>
            </a:extLst>
          </p:cNvPr>
          <p:cNvSpPr>
            <a:spLocks noGrp="1"/>
          </p:cNvSpPr>
          <p:nvPr>
            <p:ph idx="1"/>
          </p:nvPr>
        </p:nvSpPr>
        <p:spPr>
          <a:xfrm>
            <a:off x="805543" y="2871982"/>
            <a:ext cx="4558309" cy="3181684"/>
          </a:xfrm>
        </p:spPr>
        <p:txBody>
          <a:bodyPr anchor="t">
            <a:normAutofit/>
          </a:bodyPr>
          <a:lstStyle/>
          <a:p>
            <a:pPr marL="0" indent="0">
              <a:buNone/>
            </a:pPr>
            <a:r>
              <a:rPr lang="en-GB" sz="1800" dirty="0"/>
              <a:t>I first noticed trolls with my friends on </a:t>
            </a:r>
            <a:r>
              <a:rPr lang="en-GB" sz="1800" dirty="0" err="1"/>
              <a:t>Youtube</a:t>
            </a:r>
            <a:r>
              <a:rPr lang="en-GB" sz="1800" dirty="0"/>
              <a:t>, but I did not know the real “story“ behind it or where they come from. I first found out during geography class at school. These little beings described as trolls dwell in isolated rocks, mountains, or caves, live together in small family units, and are </a:t>
            </a:r>
            <a:r>
              <a:rPr lang="sk-SK" sz="1800" dirty="0" err="1"/>
              <a:t>occasionally</a:t>
            </a:r>
            <a:r>
              <a:rPr lang="en-GB" sz="1800" dirty="0"/>
              <a:t> helpful to human beings.</a:t>
            </a:r>
          </a:p>
        </p:txBody>
      </p:sp>
      <p:sp>
        <p:nvSpPr>
          <p:cNvPr id="38" name="Freeform: Shape 2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Obrázok 5" descr="Obrázok, na ktorom je plyšový medvedík, medveď, naplnená, sedenie&#10;&#10;Automaticky generovaný popis">
            <a:extLst>
              <a:ext uri="{FF2B5EF4-FFF2-40B4-BE49-F238E27FC236}">
                <a16:creationId xmlns:a16="http://schemas.microsoft.com/office/drawing/2014/main" id="{A6C4D8A6-444A-472F-9E57-EA7BC701E386}"/>
              </a:ext>
            </a:extLst>
          </p:cNvPr>
          <p:cNvPicPr>
            <a:picLocks noChangeAspect="1"/>
          </p:cNvPicPr>
          <p:nvPr/>
        </p:nvPicPr>
        <p:blipFill rotWithShape="1">
          <a:blip r:embed="rId4"/>
          <a:srcRect/>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Obrázok 3" descr="Obrázok, na ktorom je hnedé, pozeranie, pes, sedenie&#10;&#10;Automaticky generovaný popis">
            <a:extLst>
              <a:ext uri="{FF2B5EF4-FFF2-40B4-BE49-F238E27FC236}">
                <a16:creationId xmlns:a16="http://schemas.microsoft.com/office/drawing/2014/main" id="{D9D7B60F-E3A1-4025-8764-34CF9244D843}"/>
              </a:ext>
            </a:extLst>
          </p:cNvPr>
          <p:cNvPicPr>
            <a:picLocks noChangeAspect="1"/>
          </p:cNvPicPr>
          <p:nvPr/>
        </p:nvPicPr>
        <p:blipFill rotWithShape="1">
          <a:blip r:embed="rId5"/>
          <a:srcRect l="7604" r="2960"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0" name="Freeform: Shape 3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Obrázok 4" descr="Obrázok, na ktorom je vonkajšie, trávnik, lavica, stôl&#10;&#10;Automaticky generovaný popis">
            <a:extLst>
              <a:ext uri="{FF2B5EF4-FFF2-40B4-BE49-F238E27FC236}">
                <a16:creationId xmlns:a16="http://schemas.microsoft.com/office/drawing/2014/main" id="{A2EBBE81-B537-4345-B33E-1309A354867F}"/>
              </a:ext>
            </a:extLst>
          </p:cNvPr>
          <p:cNvPicPr>
            <a:picLocks noChangeAspect="1"/>
          </p:cNvPicPr>
          <p:nvPr/>
        </p:nvPicPr>
        <p:blipFill rotWithShape="1">
          <a:blip r:embed="rId6"/>
          <a:srcRect t="6122" r="-4" b="14969"/>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077714927"/>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D626EEA4-AC91-4360-BA5C-6903A48B38D1}"/>
              </a:ext>
            </a:extLst>
          </p:cNvPr>
          <p:cNvPicPr>
            <a:picLocks noChangeAspect="1"/>
          </p:cNvPicPr>
          <p:nvPr/>
        </p:nvPicPr>
        <p:blipFill>
          <a:blip r:embed="rId2"/>
          <a:stretch>
            <a:fillRect/>
          </a:stretch>
        </p:blipFill>
        <p:spPr>
          <a:xfrm>
            <a:off x="0" y="-199178"/>
            <a:ext cx="12192000" cy="7057177"/>
          </a:xfrm>
          <a:prstGeom prst="rect">
            <a:avLst/>
          </a:prstGeom>
        </p:spPr>
      </p:pic>
      <p:sp>
        <p:nvSpPr>
          <p:cNvPr id="3" name="Zástupný objekt pre obsah 2">
            <a:extLst>
              <a:ext uri="{FF2B5EF4-FFF2-40B4-BE49-F238E27FC236}">
                <a16:creationId xmlns:a16="http://schemas.microsoft.com/office/drawing/2014/main" id="{EF7A2626-AEE0-44DD-9DCC-D5975CC05842}"/>
              </a:ext>
            </a:extLst>
          </p:cNvPr>
          <p:cNvSpPr>
            <a:spLocks noGrp="1"/>
          </p:cNvSpPr>
          <p:nvPr>
            <p:ph idx="1"/>
          </p:nvPr>
        </p:nvSpPr>
        <p:spPr>
          <a:xfrm>
            <a:off x="0" y="6409806"/>
            <a:ext cx="7633650" cy="448194"/>
          </a:xfrm>
        </p:spPr>
        <p:txBody>
          <a:bodyPr>
            <a:normAutofit/>
          </a:bodyPr>
          <a:lstStyle/>
          <a:p>
            <a:pPr marL="0" indent="0">
              <a:buNone/>
            </a:pPr>
            <a:r>
              <a:rPr lang="sk-SK" sz="1200" dirty="0" err="1">
                <a:solidFill>
                  <a:schemeClr val="bg1">
                    <a:lumMod val="75000"/>
                  </a:schemeClr>
                </a:solidFill>
                <a:latin typeface="Bahnschrift Light" panose="020B0502040204020203" pitchFamily="34" charset="0"/>
              </a:rPr>
              <a:t>Sources</a:t>
            </a:r>
            <a:r>
              <a:rPr lang="sk-SK" sz="1200" dirty="0">
                <a:solidFill>
                  <a:schemeClr val="bg1">
                    <a:lumMod val="75000"/>
                  </a:schemeClr>
                </a:solidFill>
                <a:latin typeface="Bahnschrift Light" panose="020B0502040204020203" pitchFamily="34" charset="0"/>
              </a:rPr>
              <a:t> : Google – </a:t>
            </a:r>
            <a:r>
              <a:rPr lang="sk-SK" sz="1200" dirty="0" err="1">
                <a:solidFill>
                  <a:schemeClr val="bg1">
                    <a:lumMod val="75000"/>
                  </a:schemeClr>
                </a:solidFill>
                <a:latin typeface="Bahnschrift Light" panose="020B0502040204020203" pitchFamily="34" charset="0"/>
              </a:rPr>
              <a:t>images</a:t>
            </a:r>
            <a:r>
              <a:rPr lang="sk-SK" sz="1200" dirty="0">
                <a:solidFill>
                  <a:schemeClr val="bg1">
                    <a:lumMod val="75000"/>
                  </a:schemeClr>
                </a:solidFill>
                <a:latin typeface="Bahnschrift Light" panose="020B0502040204020203" pitchFamily="34" charset="0"/>
              </a:rPr>
              <a:t>, </a:t>
            </a:r>
            <a:r>
              <a:rPr lang="sk-SK" sz="1200" dirty="0" err="1">
                <a:solidFill>
                  <a:schemeClr val="bg1">
                    <a:lumMod val="75000"/>
                  </a:schemeClr>
                </a:solidFill>
                <a:latin typeface="Bahnschrift Light" panose="020B0502040204020203" pitchFamily="34" charset="0"/>
              </a:rPr>
              <a:t>Wikipedia</a:t>
            </a:r>
            <a:r>
              <a:rPr lang="sk-SK" sz="1200" dirty="0">
                <a:solidFill>
                  <a:schemeClr val="bg1">
                    <a:lumMod val="75000"/>
                  </a:schemeClr>
                </a:solidFill>
                <a:latin typeface="Bahnschrift Light" panose="020B0502040204020203" pitchFamily="34" charset="0"/>
              </a:rPr>
              <a:t>, </a:t>
            </a:r>
            <a:r>
              <a:rPr lang="sk-SK" sz="1200" dirty="0" err="1">
                <a:solidFill>
                  <a:schemeClr val="bg1">
                    <a:lumMod val="75000"/>
                  </a:schemeClr>
                </a:solidFill>
                <a:latin typeface="Bahnschrift Light" panose="020B0502040204020203" pitchFamily="34" charset="0"/>
              </a:rPr>
              <a:t>Kids</a:t>
            </a:r>
            <a:r>
              <a:rPr lang="sk-SK" sz="1200" dirty="0">
                <a:solidFill>
                  <a:schemeClr val="bg1">
                    <a:lumMod val="75000"/>
                  </a:schemeClr>
                </a:solidFill>
                <a:latin typeface="Bahnschrift Light" panose="020B0502040204020203" pitchFamily="34" charset="0"/>
              </a:rPr>
              <a:t> </a:t>
            </a:r>
            <a:r>
              <a:rPr lang="sk-SK" sz="1200" dirty="0" err="1">
                <a:solidFill>
                  <a:schemeClr val="bg1">
                    <a:lumMod val="75000"/>
                  </a:schemeClr>
                </a:solidFill>
                <a:latin typeface="Bahnschrift Light" panose="020B0502040204020203" pitchFamily="34" charset="0"/>
              </a:rPr>
              <a:t>world</a:t>
            </a:r>
            <a:r>
              <a:rPr lang="sk-SK" sz="1200" dirty="0">
                <a:solidFill>
                  <a:schemeClr val="bg1">
                    <a:lumMod val="75000"/>
                  </a:schemeClr>
                </a:solidFill>
                <a:latin typeface="Bahnschrift Light" panose="020B0502040204020203" pitchFamily="34" charset="0"/>
              </a:rPr>
              <a:t> </a:t>
            </a:r>
            <a:r>
              <a:rPr lang="sk-SK" sz="1200" dirty="0" err="1">
                <a:solidFill>
                  <a:schemeClr val="bg1">
                    <a:lumMod val="75000"/>
                  </a:schemeClr>
                </a:solidFill>
                <a:latin typeface="Bahnschrift Light" panose="020B0502040204020203" pitchFamily="34" charset="0"/>
              </a:rPr>
              <a:t>travel</a:t>
            </a:r>
            <a:r>
              <a:rPr lang="sk-SK" sz="1200" dirty="0">
                <a:solidFill>
                  <a:schemeClr val="bg1">
                    <a:lumMod val="75000"/>
                  </a:schemeClr>
                </a:solidFill>
                <a:latin typeface="Bahnschrift Light" panose="020B0502040204020203" pitchFamily="34" charset="0"/>
              </a:rPr>
              <a:t> </a:t>
            </a:r>
            <a:r>
              <a:rPr lang="sk-SK" sz="1200" dirty="0" err="1">
                <a:solidFill>
                  <a:schemeClr val="bg1">
                    <a:lumMod val="75000"/>
                  </a:schemeClr>
                </a:solidFill>
                <a:latin typeface="Bahnschrift Light" panose="020B0502040204020203" pitchFamily="34" charset="0"/>
              </a:rPr>
              <a:t>guide</a:t>
            </a:r>
            <a:r>
              <a:rPr lang="sk-SK" sz="1200" dirty="0">
                <a:solidFill>
                  <a:schemeClr val="bg1">
                    <a:lumMod val="75000"/>
                  </a:schemeClr>
                </a:solidFill>
                <a:latin typeface="Bahnschrift Light" panose="020B0502040204020203" pitchFamily="34" charset="0"/>
              </a:rPr>
              <a:t>, Fjord </a:t>
            </a:r>
            <a:r>
              <a:rPr lang="sk-SK" sz="1200" dirty="0" err="1">
                <a:solidFill>
                  <a:schemeClr val="bg1">
                    <a:lumMod val="75000"/>
                  </a:schemeClr>
                </a:solidFill>
                <a:latin typeface="Bahnschrift Light" panose="020B0502040204020203" pitchFamily="34" charset="0"/>
              </a:rPr>
              <a:t>tours</a:t>
            </a:r>
            <a:r>
              <a:rPr lang="sk-SK" sz="1200" dirty="0">
                <a:solidFill>
                  <a:schemeClr val="bg1">
                    <a:lumMod val="75000"/>
                  </a:schemeClr>
                </a:solidFill>
                <a:latin typeface="Bahnschrift Light" panose="020B0502040204020203" pitchFamily="34" charset="0"/>
              </a:rPr>
              <a:t>, </a:t>
            </a:r>
            <a:r>
              <a:rPr lang="sk-SK" sz="1200" dirty="0" err="1">
                <a:solidFill>
                  <a:schemeClr val="bg1">
                    <a:lumMod val="75000"/>
                  </a:schemeClr>
                </a:solidFill>
                <a:latin typeface="Bahnschrift Light" panose="020B0502040204020203" pitchFamily="34" charset="0"/>
              </a:rPr>
              <a:t>The</a:t>
            </a:r>
            <a:r>
              <a:rPr lang="sk-SK" sz="1200" dirty="0">
                <a:solidFill>
                  <a:schemeClr val="bg1">
                    <a:lumMod val="75000"/>
                  </a:schemeClr>
                </a:solidFill>
                <a:latin typeface="Bahnschrift Light" panose="020B0502040204020203" pitchFamily="34" charset="0"/>
              </a:rPr>
              <a:t> </a:t>
            </a:r>
            <a:r>
              <a:rPr lang="sk-SK" sz="1200" dirty="0" err="1">
                <a:solidFill>
                  <a:schemeClr val="bg1">
                    <a:lumMod val="75000"/>
                  </a:schemeClr>
                </a:solidFill>
                <a:latin typeface="Bahnschrift Light" panose="020B0502040204020203" pitchFamily="34" charset="0"/>
              </a:rPr>
              <a:t>Nordic</a:t>
            </a:r>
            <a:r>
              <a:rPr lang="sk-SK" sz="1200" dirty="0">
                <a:solidFill>
                  <a:schemeClr val="bg1">
                    <a:lumMod val="75000"/>
                  </a:schemeClr>
                </a:solidFill>
                <a:latin typeface="Bahnschrift Light" panose="020B0502040204020203" pitchFamily="34" charset="0"/>
              </a:rPr>
              <a:t> </a:t>
            </a:r>
            <a:r>
              <a:rPr lang="sk-SK" sz="1200" dirty="0" err="1">
                <a:solidFill>
                  <a:schemeClr val="bg1">
                    <a:lumMod val="75000"/>
                  </a:schemeClr>
                </a:solidFill>
                <a:latin typeface="Bahnschrift Light" panose="020B0502040204020203" pitchFamily="34" charset="0"/>
              </a:rPr>
              <a:t>page</a:t>
            </a:r>
            <a:r>
              <a:rPr lang="sk-SK" sz="1200" dirty="0">
                <a:solidFill>
                  <a:schemeClr val="bg1">
                    <a:lumMod val="75000"/>
                  </a:schemeClr>
                </a:solidFill>
                <a:latin typeface="Bahnschrift Light" panose="020B0502040204020203" pitchFamily="34" charset="0"/>
              </a:rPr>
              <a:t>, National </a:t>
            </a:r>
            <a:r>
              <a:rPr lang="sk-SK" sz="1200" dirty="0" err="1">
                <a:solidFill>
                  <a:schemeClr val="bg1">
                    <a:lumMod val="75000"/>
                  </a:schemeClr>
                </a:solidFill>
                <a:latin typeface="Bahnschrift Light" panose="020B0502040204020203" pitchFamily="34" charset="0"/>
              </a:rPr>
              <a:t>geographic</a:t>
            </a:r>
            <a:endParaRPr lang="sk-SK" sz="1200" dirty="0">
              <a:solidFill>
                <a:schemeClr val="bg1">
                  <a:lumMod val="75000"/>
                </a:schemeClr>
              </a:solidFill>
              <a:latin typeface="Bahnschrift Light" panose="020B0502040204020203" pitchFamily="34" charset="0"/>
            </a:endParaRPr>
          </a:p>
          <a:p>
            <a:pPr marL="0" indent="0">
              <a:buNone/>
            </a:pPr>
            <a:endParaRPr lang="en-US" dirty="0"/>
          </a:p>
        </p:txBody>
      </p:sp>
      <p:pic>
        <p:nvPicPr>
          <p:cNvPr id="4" name="Obrázok 3">
            <a:extLst>
              <a:ext uri="{FF2B5EF4-FFF2-40B4-BE49-F238E27FC236}">
                <a16:creationId xmlns:a16="http://schemas.microsoft.com/office/drawing/2014/main" id="{5280549A-FD15-4D9C-93C6-E242D246ED63}"/>
              </a:ext>
            </a:extLst>
          </p:cNvPr>
          <p:cNvPicPr>
            <a:picLocks noChangeAspect="1"/>
          </p:cNvPicPr>
          <p:nvPr/>
        </p:nvPicPr>
        <p:blipFill>
          <a:blip r:embed="rId3"/>
          <a:stretch>
            <a:fillRect/>
          </a:stretch>
        </p:blipFill>
        <p:spPr>
          <a:xfrm>
            <a:off x="7633650" y="6294710"/>
            <a:ext cx="456323" cy="4563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Obrázok 4">
            <a:extLst>
              <a:ext uri="{FF2B5EF4-FFF2-40B4-BE49-F238E27FC236}">
                <a16:creationId xmlns:a16="http://schemas.microsoft.com/office/drawing/2014/main" id="{CFAAE8D9-3CB2-49C8-A585-F594D60547ED}"/>
              </a:ext>
            </a:extLst>
          </p:cNvPr>
          <p:cNvPicPr>
            <a:picLocks noChangeAspect="1"/>
          </p:cNvPicPr>
          <p:nvPr/>
        </p:nvPicPr>
        <p:blipFill>
          <a:blip r:embed="rId4"/>
          <a:stretch>
            <a:fillRect/>
          </a:stretch>
        </p:blipFill>
        <p:spPr>
          <a:xfrm>
            <a:off x="8261603" y="6305892"/>
            <a:ext cx="445141" cy="4451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BlokTextu 5">
            <a:extLst>
              <a:ext uri="{FF2B5EF4-FFF2-40B4-BE49-F238E27FC236}">
                <a16:creationId xmlns:a16="http://schemas.microsoft.com/office/drawing/2014/main" id="{5E573B84-23D0-41ED-B1B9-DC68DC30522D}"/>
              </a:ext>
            </a:extLst>
          </p:cNvPr>
          <p:cNvSpPr txBox="1"/>
          <p:nvPr/>
        </p:nvSpPr>
        <p:spPr>
          <a:xfrm>
            <a:off x="2196357" y="2405884"/>
            <a:ext cx="8147269" cy="923330"/>
          </a:xfrm>
          <a:prstGeom prst="rect">
            <a:avLst/>
          </a:prstGeom>
          <a:noFill/>
        </p:spPr>
        <p:txBody>
          <a:bodyPr wrap="square" lIns="91440" tIns="45720" rIns="91440" bIns="45720" rtlCol="0" anchor="t">
            <a:spAutoFit/>
          </a:bodyPr>
          <a:lstStyle/>
          <a:p>
            <a:r>
              <a:rPr lang="sk-SK" sz="5400" dirty="0" err="1">
                <a:solidFill>
                  <a:schemeClr val="bg1">
                    <a:lumMod val="75000"/>
                  </a:schemeClr>
                </a:solidFill>
                <a:latin typeface="Bahnschrift Light" panose="020B0502040204020203" pitchFamily="34" charset="0"/>
              </a:rPr>
              <a:t>Thanks</a:t>
            </a:r>
            <a:r>
              <a:rPr lang="sk-SK" sz="5400" dirty="0">
                <a:solidFill>
                  <a:schemeClr val="bg1">
                    <a:lumMod val="75000"/>
                  </a:schemeClr>
                </a:solidFill>
                <a:latin typeface="Bahnschrift Light" panose="020B0502040204020203" pitchFamily="34" charset="0"/>
              </a:rPr>
              <a:t> </a:t>
            </a:r>
            <a:r>
              <a:rPr lang="sk-SK" sz="5400" dirty="0" err="1">
                <a:solidFill>
                  <a:schemeClr val="bg1">
                    <a:lumMod val="75000"/>
                  </a:schemeClr>
                </a:solidFill>
                <a:latin typeface="Bahnschrift Light" panose="020B0502040204020203" pitchFamily="34" charset="0"/>
              </a:rPr>
              <a:t>for</a:t>
            </a:r>
            <a:r>
              <a:rPr lang="sk-SK" sz="5400" dirty="0">
                <a:solidFill>
                  <a:schemeClr val="bg1">
                    <a:lumMod val="75000"/>
                  </a:schemeClr>
                </a:solidFill>
                <a:latin typeface="Bahnschrift Light" panose="020B0502040204020203" pitchFamily="34" charset="0"/>
              </a:rPr>
              <a:t> </a:t>
            </a:r>
            <a:r>
              <a:rPr lang="sk-SK" sz="5400" dirty="0" err="1">
                <a:solidFill>
                  <a:schemeClr val="bg1">
                    <a:lumMod val="75000"/>
                  </a:schemeClr>
                </a:solidFill>
                <a:latin typeface="Bahnschrift Light" panose="020B0502040204020203" pitchFamily="34" charset="0"/>
              </a:rPr>
              <a:t>your</a:t>
            </a:r>
            <a:r>
              <a:rPr lang="sk-SK" sz="5400" dirty="0">
                <a:solidFill>
                  <a:schemeClr val="bg1">
                    <a:lumMod val="75000"/>
                  </a:schemeClr>
                </a:solidFill>
                <a:latin typeface="Bahnschrift Light" panose="020B0502040204020203" pitchFamily="34" charset="0"/>
              </a:rPr>
              <a:t> </a:t>
            </a:r>
            <a:r>
              <a:rPr lang="sk-SK" sz="5400" dirty="0" err="1">
                <a:solidFill>
                  <a:schemeClr val="bg1">
                    <a:lumMod val="75000"/>
                  </a:schemeClr>
                </a:solidFill>
                <a:latin typeface="Bahnschrift Light" panose="020B0502040204020203" pitchFamily="34" charset="0"/>
              </a:rPr>
              <a:t>attention</a:t>
            </a:r>
            <a:endParaRPr lang="en-US" sz="5400" dirty="0" err="1">
              <a:solidFill>
                <a:schemeClr val="bg1">
                  <a:lumMod val="75000"/>
                </a:schemeClr>
              </a:solidFill>
              <a:latin typeface="Bahnschrift Light"/>
            </a:endParaRPr>
          </a:p>
        </p:txBody>
      </p:sp>
      <p:pic>
        <p:nvPicPr>
          <p:cNvPr id="8" name="Obrázok 7">
            <a:extLst>
              <a:ext uri="{FF2B5EF4-FFF2-40B4-BE49-F238E27FC236}">
                <a16:creationId xmlns:a16="http://schemas.microsoft.com/office/drawing/2014/main" id="{5D6C2BE7-CE79-4314-B53C-8573F77A2D32}"/>
              </a:ext>
            </a:extLst>
          </p:cNvPr>
          <p:cNvPicPr>
            <a:picLocks noChangeAspect="1"/>
          </p:cNvPicPr>
          <p:nvPr/>
        </p:nvPicPr>
        <p:blipFill>
          <a:blip r:embed="rId5"/>
          <a:stretch>
            <a:fillRect/>
          </a:stretch>
        </p:blipFill>
        <p:spPr>
          <a:xfrm>
            <a:off x="8878374" y="6294710"/>
            <a:ext cx="448194" cy="4481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60064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par>
                                <p:cTn id="19" presetID="43"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anim calcmode="lin" valueType="num">
                                      <p:cBhvr>
                                        <p:cTn id="22" dur="400" fill="hold"/>
                                        <p:tgtEl>
                                          <p:spTgt spid="5"/>
                                        </p:tgtEl>
                                        <p:attrNameLst>
                                          <p:attrName>ppt_x</p:attrName>
                                        </p:attrNameLst>
                                      </p:cBhvr>
                                      <p:tavLst>
                                        <p:tav tm="0">
                                          <p:val>
                                            <p:strVal val="#ppt_x"/>
                                          </p:val>
                                        </p:tav>
                                        <p:tav tm="100000">
                                          <p:val>
                                            <p:strVal val="#ppt_x"/>
                                          </p:val>
                                        </p:tav>
                                      </p:tavLst>
                                    </p:anim>
                                    <p:anim calcmode="lin" valueType="num">
                                      <p:cBhvr>
                                        <p:cTn id="23" dur="400" fill="hold"/>
                                        <p:tgtEl>
                                          <p:spTgt spid="5"/>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800" decel="100000"/>
                                        <p:tgtEl>
                                          <p:spTgt spid="8"/>
                                        </p:tgtEl>
                                      </p:cBhvr>
                                    </p:animEffect>
                                    <p:anim calcmode="lin" valueType="num">
                                      <p:cBhvr>
                                        <p:cTn id="29" dur="800" decel="100000" fill="hold"/>
                                        <p:tgtEl>
                                          <p:spTgt spid="8"/>
                                        </p:tgtEl>
                                        <p:attrNameLst>
                                          <p:attrName>style.rotation</p:attrName>
                                        </p:attrNameLst>
                                      </p:cBhvr>
                                      <p:tavLst>
                                        <p:tav tm="0">
                                          <p:val>
                                            <p:fltVal val="-90"/>
                                          </p:val>
                                        </p:tav>
                                        <p:tav tm="100000">
                                          <p:val>
                                            <p:fltVal val="0"/>
                                          </p:val>
                                        </p:tav>
                                      </p:tavLst>
                                    </p:anim>
                                    <p:anim calcmode="lin" valueType="num">
                                      <p:cBhvr>
                                        <p:cTn id="30" dur="800" decel="100000" fill="hold"/>
                                        <p:tgtEl>
                                          <p:spTgt spid="8"/>
                                        </p:tgtEl>
                                        <p:attrNameLst>
                                          <p:attrName>ppt_x</p:attrName>
                                        </p:attrNameLst>
                                      </p:cBhvr>
                                      <p:tavLst>
                                        <p:tav tm="0">
                                          <p:val>
                                            <p:strVal val="#ppt_x+0.4"/>
                                          </p:val>
                                        </p:tav>
                                        <p:tav tm="100000">
                                          <p:val>
                                            <p:strVal val="#ppt_x-0.05"/>
                                          </p:val>
                                        </p:tav>
                                      </p:tavLst>
                                    </p:anim>
                                    <p:anim calcmode="lin" valueType="num">
                                      <p:cBhvr>
                                        <p:cTn id="31" dur="800" decel="100000" fill="hold"/>
                                        <p:tgtEl>
                                          <p:spTgt spid="8"/>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455</Words>
  <Application>Microsoft Office PowerPoint</Application>
  <PresentationFormat>Širokouhlá</PresentationFormat>
  <Paragraphs>13</Paragraphs>
  <Slides>7</Slides>
  <Notes>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7</vt:i4>
      </vt:variant>
    </vt:vector>
  </HeadingPairs>
  <TitlesOfParts>
    <vt:vector size="13" baseType="lpstr">
      <vt:lpstr>Arial</vt:lpstr>
      <vt:lpstr>Bahnschrift Light</vt:lpstr>
      <vt:lpstr>Bahnschrift Light Condensed</vt:lpstr>
      <vt:lpstr>Calibri</vt:lpstr>
      <vt:lpstr>Calibri Light</vt:lpstr>
      <vt:lpstr>Motív Office</vt:lpstr>
      <vt:lpstr>Prezentácia programu PowerPoint</vt:lpstr>
      <vt:lpstr>My interests about Norway</vt:lpstr>
      <vt:lpstr>Prezentácia programu PowerPoint</vt:lpstr>
      <vt:lpstr>Prezentácia programu PowerPoint</vt:lpstr>
      <vt:lpstr>Nature</vt:lpstr>
      <vt:lpstr>Trolls</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Sovova, Petra</dc:creator>
  <cp:lastModifiedBy>Kabinet prístavba</cp:lastModifiedBy>
  <cp:revision>72</cp:revision>
  <dcterms:created xsi:type="dcterms:W3CDTF">2020-10-26T17:54:04Z</dcterms:created>
  <dcterms:modified xsi:type="dcterms:W3CDTF">2020-12-07T10:46:53Z</dcterms:modified>
</cp:coreProperties>
</file>