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58" r:id="rId4"/>
    <p:sldId id="257" r:id="rId5"/>
    <p:sldId id="259" r:id="rId6"/>
    <p:sldId id="262" r:id="rId7"/>
    <p:sldId id="260" r:id="rId8"/>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3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E4D77744-92B3-469F-8F72-52B5F0B06092}" type="datetimeFigureOut">
              <a:rPr lang="sk-SK" smtClean="0"/>
              <a:t>7. 12. 2020</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FCD25BDC-640D-4767-964E-8737B5F8F258}" type="slidenum">
              <a:rPr lang="sk-SK" smtClean="0"/>
              <a:t>‹#›</a:t>
            </a:fld>
            <a:endParaRPr lang="sk-SK"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Upravte štýl predlohy podnadpisov</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sk-SK"/>
              <a:t>Upravte štýly predlohy textu</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E4D77744-92B3-469F-8F72-52B5F0B06092}" type="datetimeFigureOut">
              <a:rPr lang="sk-SK" smtClean="0"/>
              <a:t>7. 12. 2020</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FCD25BDC-640D-4767-964E-8737B5F8F258}" type="slidenum">
              <a:rPr lang="sk-SK" smtClean="0"/>
              <a:t>‹#›</a:t>
            </a:fld>
            <a:endParaRPr lang="sk-SK"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k-SK"/>
              <a:t>Upravte štýly predlohy textu</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Date Placeholder 3"/>
          <p:cNvSpPr>
            <a:spLocks noGrp="1"/>
          </p:cNvSpPr>
          <p:nvPr>
            <p:ph type="dt" sz="half" idx="10"/>
          </p:nvPr>
        </p:nvSpPr>
        <p:spPr/>
        <p:txBody>
          <a:bodyPr/>
          <a:lstStyle/>
          <a:p>
            <a:fld id="{E4D77744-92B3-469F-8F72-52B5F0B06092}" type="datetimeFigureOut">
              <a:rPr lang="sk-SK" smtClean="0"/>
              <a:t>7. 12. 2020</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FCD25BDC-640D-4767-964E-8737B5F8F258}" type="slidenum">
              <a:rPr lang="sk-SK" smtClean="0"/>
              <a:t>‹#›</a:t>
            </a:fld>
            <a:endParaRPr lang="sk-SK"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sk-SK"/>
              <a:t>Upravte štýly predlohy textu</a:t>
            </a:r>
            <a:endParaRPr lang="en-US" dirty="0"/>
          </a:p>
        </p:txBody>
      </p:sp>
      <p:sp>
        <p:nvSpPr>
          <p:cNvPr id="4" name="Date Placeholder 3"/>
          <p:cNvSpPr>
            <a:spLocks noGrp="1"/>
          </p:cNvSpPr>
          <p:nvPr>
            <p:ph type="dt" sz="half" idx="10"/>
          </p:nvPr>
        </p:nvSpPr>
        <p:spPr/>
        <p:txBody>
          <a:bodyPr/>
          <a:lstStyle/>
          <a:p>
            <a:fld id="{E4D77744-92B3-469F-8F72-52B5F0B06092}" type="datetimeFigureOut">
              <a:rPr lang="sk-SK" smtClean="0"/>
              <a:t>7. 12. 2020</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FCD25BDC-640D-4767-964E-8737B5F8F258}" type="slidenum">
              <a:rPr lang="sk-SK" smtClean="0"/>
              <a:t>‹#›</a:t>
            </a:fld>
            <a:endParaRPr lang="sk-SK" dirty="0"/>
          </a:p>
        </p:txBody>
      </p:sp>
      <p:sp>
        <p:nvSpPr>
          <p:cNvPr id="8" name="Content Placeholder 7"/>
          <p:cNvSpPr>
            <a:spLocks noGrp="1"/>
          </p:cNvSpPr>
          <p:nvPr>
            <p:ph sz="quarter" idx="13"/>
          </p:nvPr>
        </p:nvSpPr>
        <p:spPr>
          <a:xfrm>
            <a:off x="609600" y="1600200"/>
            <a:ext cx="7924800" cy="4114800"/>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sk-SK"/>
              <a:t>Upravte štýly predlohy textu</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a:t>Upravte štýl predlohy textu.</a:t>
            </a:r>
          </a:p>
        </p:txBody>
      </p:sp>
      <p:sp>
        <p:nvSpPr>
          <p:cNvPr id="4" name="Date Placeholder 3"/>
          <p:cNvSpPr>
            <a:spLocks noGrp="1"/>
          </p:cNvSpPr>
          <p:nvPr>
            <p:ph type="dt" sz="half" idx="10"/>
          </p:nvPr>
        </p:nvSpPr>
        <p:spPr/>
        <p:txBody>
          <a:bodyPr/>
          <a:lstStyle/>
          <a:p>
            <a:fld id="{E4D77744-92B3-469F-8F72-52B5F0B06092}" type="datetimeFigureOut">
              <a:rPr lang="sk-SK" smtClean="0"/>
              <a:t>7. 12. 2020</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FCD25BDC-640D-4767-964E-8737B5F8F258}" type="slidenum">
              <a:rPr lang="sk-SK" smtClean="0"/>
              <a:t>‹#›</a:t>
            </a:fld>
            <a:endParaRPr lang="sk-SK"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2" name="Title 1"/>
          <p:cNvSpPr>
            <a:spLocks noGrp="1"/>
          </p:cNvSpPr>
          <p:nvPr>
            <p:ph type="title"/>
          </p:nvPr>
        </p:nvSpPr>
        <p:spPr>
          <a:xfrm>
            <a:off x="609600" y="274638"/>
            <a:ext cx="7924800" cy="1143000"/>
          </a:xfrm>
        </p:spPr>
        <p:txBody>
          <a:bodyPr/>
          <a:lstStyle/>
          <a:p>
            <a:r>
              <a:rPr lang="sk-SK"/>
              <a:t>Upravte štýly predlohy textu</a:t>
            </a:r>
            <a:endParaRPr lang="en-US" dirty="0"/>
          </a:p>
        </p:txBody>
      </p:sp>
      <p:sp>
        <p:nvSpPr>
          <p:cNvPr id="5" name="Date Placeholder 4"/>
          <p:cNvSpPr>
            <a:spLocks noGrp="1"/>
          </p:cNvSpPr>
          <p:nvPr>
            <p:ph type="dt" sz="half" idx="10"/>
          </p:nvPr>
        </p:nvSpPr>
        <p:spPr/>
        <p:txBody>
          <a:bodyPr/>
          <a:lstStyle/>
          <a:p>
            <a:fld id="{E4D77744-92B3-469F-8F72-52B5F0B06092}" type="datetimeFigureOut">
              <a:rPr lang="sk-SK" smtClean="0"/>
              <a:t>7. 12. 2020</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FCD25BDC-640D-4767-964E-8737B5F8F258}" type="slidenum">
              <a:rPr lang="sk-SK" smtClean="0"/>
              <a:t>‹#›</a:t>
            </a:fld>
            <a:endParaRPr lang="sk-SK"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sk-SK"/>
              <a:t>Upravte štýly predlohy textu</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7" name="Date Placeholder 6"/>
          <p:cNvSpPr>
            <a:spLocks noGrp="1"/>
          </p:cNvSpPr>
          <p:nvPr>
            <p:ph type="dt" sz="half" idx="10"/>
          </p:nvPr>
        </p:nvSpPr>
        <p:spPr/>
        <p:txBody>
          <a:bodyPr/>
          <a:lstStyle/>
          <a:p>
            <a:fld id="{E4D77744-92B3-469F-8F72-52B5F0B06092}" type="datetimeFigureOut">
              <a:rPr lang="sk-SK" smtClean="0"/>
              <a:t>7. 12. 2020</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FCD25BDC-640D-4767-964E-8737B5F8F258}" type="slidenum">
              <a:rPr lang="sk-SK" smtClean="0"/>
              <a:t>‹#›</a:t>
            </a:fld>
            <a:endParaRPr lang="sk-S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sk-SK"/>
              <a:t>Upravte štýly predlohy textu</a:t>
            </a:r>
            <a:endParaRPr lang="en-US" dirty="0"/>
          </a:p>
        </p:txBody>
      </p:sp>
      <p:sp>
        <p:nvSpPr>
          <p:cNvPr id="3" name="Date Placeholder 2"/>
          <p:cNvSpPr>
            <a:spLocks noGrp="1"/>
          </p:cNvSpPr>
          <p:nvPr>
            <p:ph type="dt" sz="half" idx="10"/>
          </p:nvPr>
        </p:nvSpPr>
        <p:spPr/>
        <p:txBody>
          <a:bodyPr/>
          <a:lstStyle/>
          <a:p>
            <a:fld id="{E4D77744-92B3-469F-8F72-52B5F0B06092}" type="datetimeFigureOut">
              <a:rPr lang="sk-SK" smtClean="0"/>
              <a:t>7. 12. 2020</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FCD25BDC-640D-4767-964E-8737B5F8F258}" type="slidenum">
              <a:rPr lang="sk-SK" smtClean="0"/>
              <a:t>‹#›</a:t>
            </a:fld>
            <a:endParaRPr lang="sk-SK"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77744-92B3-469F-8F72-52B5F0B06092}" type="datetimeFigureOut">
              <a:rPr lang="sk-SK" smtClean="0"/>
              <a:t>7. 12. 2020</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FCD25BDC-640D-4767-964E-8737B5F8F258}" type="slidenum">
              <a:rPr lang="sk-SK" smtClean="0"/>
              <a:t>‹#›</a:t>
            </a:fld>
            <a:endParaRPr lang="sk-SK"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sk-SK"/>
              <a:t>Upravte štýly predlohy textu</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
        <p:nvSpPr>
          <p:cNvPr id="5" name="Date Placeholder 4"/>
          <p:cNvSpPr>
            <a:spLocks noGrp="1"/>
          </p:cNvSpPr>
          <p:nvPr>
            <p:ph type="dt" sz="half" idx="10"/>
          </p:nvPr>
        </p:nvSpPr>
        <p:spPr/>
        <p:txBody>
          <a:bodyPr/>
          <a:lstStyle/>
          <a:p>
            <a:fld id="{E4D77744-92B3-469F-8F72-52B5F0B06092}" type="datetimeFigureOut">
              <a:rPr lang="sk-SK" smtClean="0"/>
              <a:t>7. 12. 2020</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FCD25BDC-640D-4767-964E-8737B5F8F258}" type="slidenum">
              <a:rPr lang="sk-SK" smtClean="0"/>
              <a:t>‹#›</a:t>
            </a:fld>
            <a:endParaRPr lang="sk-SK"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sk-SK"/>
              <a:t>Upravte štýly predlohy textu</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Ak chcete pridať obrázok, kliknite na ikonu</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
        <p:nvSpPr>
          <p:cNvPr id="5" name="Date Placeholder 4"/>
          <p:cNvSpPr>
            <a:spLocks noGrp="1"/>
          </p:cNvSpPr>
          <p:nvPr>
            <p:ph type="dt" sz="half" idx="10"/>
          </p:nvPr>
        </p:nvSpPr>
        <p:spPr/>
        <p:txBody>
          <a:bodyPr/>
          <a:lstStyle/>
          <a:p>
            <a:fld id="{E4D77744-92B3-469F-8F72-52B5F0B06092}" type="datetimeFigureOut">
              <a:rPr lang="sk-SK" smtClean="0"/>
              <a:t>7. 12. 2020</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FCD25BDC-640D-4767-964E-8737B5F8F258}" type="slidenum">
              <a:rPr lang="sk-SK" smtClean="0"/>
              <a:t>‹#›</a:t>
            </a:fld>
            <a:endParaRPr lang="sk-SK"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sk-SK"/>
              <a:t>Upravte štýly predlohy textu</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E4D77744-92B3-469F-8F72-52B5F0B06092}" type="datetimeFigureOut">
              <a:rPr lang="sk-SK" smtClean="0"/>
              <a:t>7. 12. 2020</a:t>
            </a:fld>
            <a:endParaRPr lang="sk-SK"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sk-SK"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CD25BDC-640D-4767-964E-8737B5F8F258}" type="slidenum">
              <a:rPr lang="sk-SK" smtClean="0"/>
              <a:t>‹#›</a:t>
            </a:fld>
            <a:endParaRPr lang="sk-SK"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7524328" y="6353944"/>
            <a:ext cx="1512168" cy="504056"/>
          </a:xfrm>
        </p:spPr>
        <p:txBody>
          <a:bodyPr>
            <a:normAutofit fontScale="92500" lnSpcReduction="20000"/>
          </a:bodyPr>
          <a:lstStyle/>
          <a:p>
            <a:r>
              <a:rPr lang="sk-SK" b="1" dirty="0">
                <a:solidFill>
                  <a:schemeClr val="tx1">
                    <a:lumMod val="75000"/>
                  </a:schemeClr>
                </a:solidFill>
              </a:rPr>
              <a:t>Katarína </a:t>
            </a:r>
            <a:r>
              <a:rPr lang="sk-SK" b="1" dirty="0" err="1">
                <a:solidFill>
                  <a:schemeClr val="tx1">
                    <a:lumMod val="75000"/>
                  </a:schemeClr>
                </a:solidFill>
              </a:rPr>
              <a:t>Kalinčíková</a:t>
            </a:r>
            <a:endParaRPr lang="sk-SK" b="1" dirty="0">
              <a:solidFill>
                <a:schemeClr val="tx1">
                  <a:lumMod val="75000"/>
                </a:schemeClr>
              </a:solidFill>
            </a:endParaRPr>
          </a:p>
        </p:txBody>
      </p:sp>
      <p:sp>
        <p:nvSpPr>
          <p:cNvPr id="2" name="Nadpis 1"/>
          <p:cNvSpPr>
            <a:spLocks noGrp="1"/>
          </p:cNvSpPr>
          <p:nvPr>
            <p:ph type="ctrTitle"/>
          </p:nvPr>
        </p:nvSpPr>
        <p:spPr>
          <a:xfrm>
            <a:off x="611560" y="260648"/>
            <a:ext cx="7772400" cy="4267200"/>
          </a:xfrm>
        </p:spPr>
        <p:txBody>
          <a:bodyPr/>
          <a:lstStyle/>
          <a:p>
            <a:r>
              <a:rPr lang="en-US" sz="5400" b="1" dirty="0">
                <a:ln w="18000">
                  <a:solidFill>
                    <a:schemeClr val="accent2">
                      <a:satMod val="140000"/>
                    </a:schemeClr>
                  </a:solidFill>
                  <a:prstDash val="solid"/>
                  <a:miter lim="800000"/>
                </a:ln>
                <a:solidFill>
                  <a:schemeClr val="tx1">
                    <a:lumMod val="75000"/>
                  </a:schemeClr>
                </a:solidFill>
                <a:effectLst>
                  <a:outerShdw blurRad="25500" dist="23000" dir="7020000" algn="tl">
                    <a:srgbClr val="000000">
                      <a:alpha val="50000"/>
                    </a:srgbClr>
                  </a:outerShdw>
                </a:effectLst>
              </a:rPr>
              <a:t>SPAIN</a:t>
            </a:r>
            <a:endParaRPr lang="sk-SK" sz="5400" dirty="0">
              <a:solidFill>
                <a:schemeClr val="tx1">
                  <a:lumMod val="75000"/>
                </a:schemeClr>
              </a:solidFill>
            </a:endParaRPr>
          </a:p>
        </p:txBody>
      </p:sp>
    </p:spTree>
    <p:extLst>
      <p:ext uri="{BB962C8B-B14F-4D97-AF65-F5344CB8AC3E}">
        <p14:creationId xmlns:p14="http://schemas.microsoft.com/office/powerpoint/2010/main" val="3324174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2168" y="836712"/>
            <a:ext cx="4032448" cy="288032"/>
          </a:xfrm>
        </p:spPr>
        <p:txBody>
          <a:bodyPr/>
          <a:lstStyle/>
          <a:p>
            <a:r>
              <a:rPr lang="sk-SK" sz="2800" b="1" cap="all" dirty="0" err="1">
                <a:ln w="9000" cmpd="sng">
                  <a:solidFill>
                    <a:schemeClr val="accent4">
                      <a:shade val="50000"/>
                      <a:satMod val="120000"/>
                    </a:schemeClr>
                  </a:solidFill>
                  <a:prstDash val="solid"/>
                </a:ln>
                <a:solidFill>
                  <a:schemeClr val="tx1">
                    <a:lumMod val="75000"/>
                  </a:schemeClr>
                </a:solidFill>
                <a:effectLst>
                  <a:reflection blurRad="12700" stA="28000" endPos="45000" dist="1000" dir="5400000" sy="-100000" algn="bl" rotWithShape="0"/>
                </a:effectLst>
              </a:rPr>
              <a:t>Basic</a:t>
            </a:r>
            <a:r>
              <a:rPr lang="sk-SK" sz="2800" b="1" cap="all" dirty="0">
                <a:ln w="9000" cmpd="sng">
                  <a:solidFill>
                    <a:schemeClr val="accent4">
                      <a:shade val="50000"/>
                      <a:satMod val="120000"/>
                    </a:schemeClr>
                  </a:solidFill>
                  <a:prstDash val="solid"/>
                </a:ln>
                <a:solidFill>
                  <a:schemeClr val="tx1">
                    <a:lumMod val="75000"/>
                  </a:schemeClr>
                </a:solidFill>
                <a:effectLst>
                  <a:reflection blurRad="12700" stA="28000" endPos="45000" dist="1000" dir="5400000" sy="-100000" algn="bl" rotWithShape="0"/>
                </a:effectLst>
              </a:rPr>
              <a:t> </a:t>
            </a:r>
            <a:r>
              <a:rPr lang="sk-SK" sz="2800" b="1" cap="all" dirty="0" err="1">
                <a:ln w="9000" cmpd="sng">
                  <a:solidFill>
                    <a:schemeClr val="accent4">
                      <a:shade val="50000"/>
                      <a:satMod val="120000"/>
                    </a:schemeClr>
                  </a:solidFill>
                  <a:prstDash val="solid"/>
                </a:ln>
                <a:solidFill>
                  <a:schemeClr val="tx1">
                    <a:lumMod val="75000"/>
                  </a:schemeClr>
                </a:solidFill>
                <a:effectLst>
                  <a:reflection blurRad="12700" stA="28000" endPos="45000" dist="1000" dir="5400000" sy="-100000" algn="bl" rotWithShape="0"/>
                </a:effectLst>
              </a:rPr>
              <a:t>facts</a:t>
            </a:r>
            <a:endParaRPr lang="sk-SK" sz="2800" b="1" cap="all" dirty="0">
              <a:ln w="9000" cmpd="sng">
                <a:solidFill>
                  <a:schemeClr val="accent4">
                    <a:shade val="50000"/>
                    <a:satMod val="120000"/>
                  </a:schemeClr>
                </a:solidFill>
                <a:prstDash val="solid"/>
              </a:ln>
              <a:solidFill>
                <a:schemeClr val="tx1">
                  <a:lumMod val="75000"/>
                </a:schemeClr>
              </a:solidFill>
              <a:effectLst>
                <a:reflection blurRad="12700" stA="28000" endPos="45000" dist="1000" dir="5400000" sy="-100000" algn="bl" rotWithShape="0"/>
              </a:effectLst>
            </a:endParaRPr>
          </a:p>
        </p:txBody>
      </p:sp>
      <p:sp>
        <p:nvSpPr>
          <p:cNvPr id="3" name="Zástupný symbol obsahu 2"/>
          <p:cNvSpPr>
            <a:spLocks noGrp="1"/>
          </p:cNvSpPr>
          <p:nvPr>
            <p:ph sz="quarter" idx="13"/>
          </p:nvPr>
        </p:nvSpPr>
        <p:spPr>
          <a:xfrm>
            <a:off x="611560" y="1196752"/>
            <a:ext cx="7924800" cy="4114800"/>
          </a:xfrm>
        </p:spPr>
        <p:txBody>
          <a:bodyPr>
            <a:normAutofit/>
          </a:bodyPr>
          <a:lstStyle/>
          <a:p>
            <a:r>
              <a:rPr lang="en-US" sz="1800" b="1" dirty="0">
                <a:solidFill>
                  <a:schemeClr val="tx1"/>
                </a:solidFill>
              </a:rPr>
              <a:t>capital</a:t>
            </a:r>
            <a:r>
              <a:rPr lang="en-US" sz="1800" dirty="0">
                <a:solidFill>
                  <a:schemeClr val="tx1"/>
                </a:solidFill>
              </a:rPr>
              <a:t>: Madrid, with 3.3 million inhabitants, is Spain’s biggest city</a:t>
            </a:r>
          </a:p>
          <a:p>
            <a:r>
              <a:rPr lang="en-US" sz="1800" b="1" dirty="0">
                <a:solidFill>
                  <a:schemeClr val="tx1"/>
                </a:solidFill>
              </a:rPr>
              <a:t>population</a:t>
            </a:r>
            <a:r>
              <a:rPr lang="en-US" sz="1800" dirty="0">
                <a:solidFill>
                  <a:schemeClr val="tx1"/>
                </a:solidFill>
              </a:rPr>
              <a:t>: 48 million people live in Spain</a:t>
            </a:r>
          </a:p>
          <a:p>
            <a:r>
              <a:rPr lang="en-US" sz="1800" b="1" dirty="0">
                <a:solidFill>
                  <a:schemeClr val="tx1"/>
                </a:solidFill>
              </a:rPr>
              <a:t>currency</a:t>
            </a:r>
            <a:r>
              <a:rPr lang="en-US" sz="1800" dirty="0">
                <a:solidFill>
                  <a:schemeClr val="tx1"/>
                </a:solidFill>
              </a:rPr>
              <a:t>: euro</a:t>
            </a:r>
          </a:p>
          <a:p>
            <a:r>
              <a:rPr lang="en-US" sz="1800" b="1" dirty="0">
                <a:solidFill>
                  <a:schemeClr val="tx1"/>
                </a:solidFill>
              </a:rPr>
              <a:t>religion</a:t>
            </a:r>
            <a:r>
              <a:rPr lang="en-US" sz="1800" dirty="0">
                <a:solidFill>
                  <a:schemeClr val="tx1"/>
                </a:solidFill>
              </a:rPr>
              <a:t>: mainly Christians </a:t>
            </a:r>
            <a:r>
              <a:rPr lang="sk-SK" sz="1800" dirty="0">
                <a:solidFill>
                  <a:schemeClr val="tx1"/>
                </a:solidFill>
              </a:rPr>
              <a:t>(Roman </a:t>
            </a:r>
            <a:r>
              <a:rPr lang="sk-SK" sz="1800" dirty="0" err="1">
                <a:solidFill>
                  <a:schemeClr val="tx1"/>
                </a:solidFill>
              </a:rPr>
              <a:t>Catholics</a:t>
            </a:r>
            <a:r>
              <a:rPr lang="sk-SK" sz="1800" dirty="0">
                <a:solidFill>
                  <a:schemeClr val="tx1"/>
                </a:solidFill>
              </a:rPr>
              <a:t>)</a:t>
            </a:r>
            <a:endParaRPr lang="en-US" sz="1800" dirty="0">
              <a:solidFill>
                <a:schemeClr val="tx1"/>
              </a:solidFill>
            </a:endParaRPr>
          </a:p>
          <a:p>
            <a:r>
              <a:rPr lang="en-US" sz="1800" b="1" dirty="0">
                <a:solidFill>
                  <a:schemeClr val="tx1"/>
                </a:solidFill>
              </a:rPr>
              <a:t>languages</a:t>
            </a:r>
            <a:r>
              <a:rPr lang="en-US" sz="2000" dirty="0">
                <a:solidFill>
                  <a:schemeClr val="tx1"/>
                </a:solidFill>
              </a:rPr>
              <a:t>: </a:t>
            </a:r>
            <a:r>
              <a:rPr lang="sk-SK" sz="2000" dirty="0" err="1">
                <a:solidFill>
                  <a:schemeClr val="tx1"/>
                </a:solidFill>
              </a:rPr>
              <a:t>Castilian</a:t>
            </a:r>
            <a:r>
              <a:rPr lang="sk-SK" sz="2000" dirty="0">
                <a:solidFill>
                  <a:schemeClr val="tx1"/>
                </a:solidFill>
              </a:rPr>
              <a:t> </a:t>
            </a:r>
            <a:r>
              <a:rPr lang="sk-SK" sz="2000" dirty="0" err="1">
                <a:solidFill>
                  <a:schemeClr val="tx1"/>
                </a:solidFill>
              </a:rPr>
              <a:t>Spanish</a:t>
            </a:r>
            <a:r>
              <a:rPr lang="sk-SK" sz="2000" dirty="0">
                <a:solidFill>
                  <a:schemeClr val="tx1"/>
                </a:solidFill>
              </a:rPr>
              <a:t> 74%, </a:t>
            </a:r>
            <a:r>
              <a:rPr lang="sk-SK" sz="2000" dirty="0" err="1">
                <a:solidFill>
                  <a:schemeClr val="tx1"/>
                </a:solidFill>
              </a:rPr>
              <a:t>Catalan</a:t>
            </a:r>
            <a:r>
              <a:rPr lang="sk-SK" sz="2000" dirty="0">
                <a:solidFill>
                  <a:schemeClr val="tx1"/>
                </a:solidFill>
              </a:rPr>
              <a:t> 17%, </a:t>
            </a:r>
            <a:r>
              <a:rPr lang="sk-SK" sz="2000" dirty="0" err="1">
                <a:solidFill>
                  <a:schemeClr val="tx1"/>
                </a:solidFill>
              </a:rPr>
              <a:t>Galician</a:t>
            </a:r>
            <a:r>
              <a:rPr lang="sk-SK" sz="2000" dirty="0"/>
              <a:t>, </a:t>
            </a:r>
            <a:r>
              <a:rPr lang="sk-SK" sz="2000" dirty="0" err="1"/>
              <a:t>Basque</a:t>
            </a:r>
            <a:endParaRPr lang="sk-SK" sz="20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587012"/>
            <a:ext cx="3952387" cy="2633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515" y="3691523"/>
            <a:ext cx="4188792" cy="251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977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sz="quarter" idx="13"/>
          </p:nvPr>
        </p:nvSpPr>
        <p:spPr>
          <a:xfrm>
            <a:off x="498376" y="476672"/>
            <a:ext cx="8003232" cy="4464496"/>
          </a:xfrm>
        </p:spPr>
        <p:txBody>
          <a:bodyPr>
            <a:normAutofit/>
          </a:bodyPr>
          <a:lstStyle/>
          <a:p>
            <a:pPr marL="0" indent="0">
              <a:buNone/>
            </a:pPr>
            <a:r>
              <a:rPr lang="en-US" sz="2800" b="1" cap="all" dirty="0">
                <a:ln w="9000" cmpd="sng">
                  <a:solidFill>
                    <a:schemeClr val="accent4">
                      <a:shade val="50000"/>
                      <a:satMod val="120000"/>
                    </a:schemeClr>
                  </a:solidFill>
                  <a:prstDash val="solid"/>
                </a:ln>
                <a:solidFill>
                  <a:schemeClr val="tx1">
                    <a:lumMod val="75000"/>
                  </a:schemeClr>
                </a:solidFill>
                <a:effectLst>
                  <a:reflection blurRad="12700" stA="28000" endPos="45000" dist="1000" dir="5400000" sy="-100000" algn="bl" rotWithShape="0"/>
                </a:effectLst>
              </a:rPr>
              <a:t>Landscapes</a:t>
            </a:r>
          </a:p>
          <a:p>
            <a:pPr marL="0" indent="0">
              <a:buNone/>
            </a:pPr>
            <a:r>
              <a:rPr lang="sk-SK" sz="2000" b="1" dirty="0" err="1">
                <a:solidFill>
                  <a:schemeClr val="tx1">
                    <a:lumMod val="95000"/>
                    <a:lumOff val="5000"/>
                  </a:schemeClr>
                </a:solidFill>
              </a:rPr>
              <a:t>Bardenas</a:t>
            </a:r>
            <a:r>
              <a:rPr lang="sk-SK" sz="2000" b="1" dirty="0">
                <a:solidFill>
                  <a:schemeClr val="tx1">
                    <a:lumMod val="95000"/>
                    <a:lumOff val="5000"/>
                  </a:schemeClr>
                </a:solidFill>
              </a:rPr>
              <a:t> </a:t>
            </a:r>
            <a:r>
              <a:rPr lang="sk-SK" sz="2000" b="1" dirty="0" err="1">
                <a:solidFill>
                  <a:schemeClr val="tx1">
                    <a:lumMod val="95000"/>
                    <a:lumOff val="5000"/>
                  </a:schemeClr>
                </a:solidFill>
              </a:rPr>
              <a:t>Reales</a:t>
            </a:r>
            <a:r>
              <a:rPr lang="sk-SK" sz="2000" b="1" dirty="0">
                <a:solidFill>
                  <a:schemeClr val="tx1">
                    <a:lumMod val="95000"/>
                    <a:lumOff val="5000"/>
                  </a:schemeClr>
                </a:solidFill>
              </a:rPr>
              <a:t>, Navarra</a:t>
            </a:r>
            <a:r>
              <a:rPr lang="en-US" sz="2000" b="1" dirty="0">
                <a:solidFill>
                  <a:schemeClr val="tx1">
                    <a:lumMod val="95000"/>
                    <a:lumOff val="5000"/>
                  </a:schemeClr>
                </a:solidFill>
              </a:rPr>
              <a:t> </a:t>
            </a:r>
            <a:r>
              <a:rPr lang="sk-SK" sz="2000" b="1" dirty="0">
                <a:solidFill>
                  <a:schemeClr val="tx1">
                    <a:lumMod val="95000"/>
                    <a:lumOff val="5000"/>
                  </a:schemeClr>
                </a:solidFill>
              </a:rPr>
              <a:t>– </a:t>
            </a:r>
            <a:r>
              <a:rPr lang="sk-SK" sz="2000" dirty="0" err="1">
                <a:solidFill>
                  <a:schemeClr val="tx1">
                    <a:lumMod val="95000"/>
                    <a:lumOff val="5000"/>
                  </a:schemeClr>
                </a:solidFill>
                <a:latin typeface="Arial" panose="020B0604020202020204" pitchFamily="34" charset="0"/>
                <a:cs typeface="Arial" panose="020B0604020202020204" pitchFamily="34" charset="0"/>
              </a:rPr>
              <a:t>Th</a:t>
            </a:r>
            <a:r>
              <a:rPr lang="en-US" sz="2000" dirty="0">
                <a:solidFill>
                  <a:schemeClr val="tx1">
                    <a:lumMod val="95000"/>
                    <a:lumOff val="5000"/>
                  </a:schemeClr>
                </a:solidFill>
                <a:latin typeface="Arial" panose="020B0604020202020204" pitchFamily="34" charset="0"/>
                <a:cs typeface="Arial" panose="020B0604020202020204" pitchFamily="34" charset="0"/>
              </a:rPr>
              <a:t>e</a:t>
            </a:r>
            <a:r>
              <a:rPr lang="sk-SK" sz="2000" dirty="0">
                <a:solidFill>
                  <a:schemeClr val="tx1">
                    <a:lumMod val="95000"/>
                    <a:lumOff val="5000"/>
                  </a:schemeClr>
                </a:solidFill>
                <a:latin typeface="Arial" panose="020B0604020202020204" pitchFamily="34" charset="0"/>
                <a:cs typeface="Arial" panose="020B0604020202020204" pitchFamily="34" charset="0"/>
              </a:rPr>
              <a:t> </a:t>
            </a:r>
            <a:r>
              <a:rPr lang="en-US" sz="2000" dirty="0" err="1">
                <a:solidFill>
                  <a:schemeClr val="tx1">
                    <a:lumMod val="95000"/>
                    <a:lumOff val="5000"/>
                  </a:schemeClr>
                </a:solidFill>
                <a:latin typeface="Arial" panose="020B0604020202020204" pitchFamily="34" charset="0"/>
                <a:cs typeface="Arial" panose="020B0604020202020204" pitchFamily="34" charset="0"/>
              </a:rPr>
              <a:t>Bardenas</a:t>
            </a:r>
            <a:r>
              <a:rPr lang="sk-SK" sz="2000" i="1" dirty="0">
                <a:solidFill>
                  <a:schemeClr val="tx1">
                    <a:lumMod val="95000"/>
                    <a:lumOff val="5000"/>
                  </a:schemeClr>
                </a:solidFill>
                <a:latin typeface="Arial" panose="020B0604020202020204" pitchFamily="34" charset="0"/>
                <a:cs typeface="Arial" panose="020B0604020202020204" pitchFamily="34" charset="0"/>
              </a:rPr>
              <a:t> </a:t>
            </a:r>
            <a:r>
              <a:rPr lang="en-US" sz="2000" i="1" dirty="0" err="1">
                <a:solidFill>
                  <a:schemeClr val="tx1">
                    <a:lumMod val="95000"/>
                    <a:lumOff val="5000"/>
                  </a:schemeClr>
                </a:solidFill>
                <a:latin typeface="Arial" panose="020B0604020202020204" pitchFamily="34" charset="0"/>
                <a:cs typeface="Arial" panose="020B0604020202020204" pitchFamily="34" charset="0"/>
              </a:rPr>
              <a:t>Reales</a:t>
            </a:r>
            <a:r>
              <a:rPr lang="en-US" sz="2000" i="1" dirty="0">
                <a:solidFill>
                  <a:schemeClr val="tx1">
                    <a:lumMod val="95000"/>
                    <a:lumOff val="5000"/>
                  </a:schemeClr>
                </a:solidFill>
                <a:latin typeface="Arial" panose="020B0604020202020204" pitchFamily="34" charset="0"/>
                <a:cs typeface="Arial" panose="020B0604020202020204" pitchFamily="34" charset="0"/>
              </a:rPr>
              <a:t> </a:t>
            </a:r>
            <a:r>
              <a:rPr lang="en-US" sz="2000" dirty="0">
                <a:solidFill>
                  <a:schemeClr val="tx1">
                    <a:lumMod val="95000"/>
                    <a:lumOff val="5000"/>
                  </a:schemeClr>
                </a:solidFill>
                <a:latin typeface="Arial" panose="020B0604020202020204" pitchFamily="34" charset="0"/>
                <a:cs typeface="Arial" panose="020B0604020202020204" pitchFamily="34" charset="0"/>
              </a:rPr>
              <a:t>is a semi-desert natural region, or badlands, of some 420 km</a:t>
            </a:r>
            <a:r>
              <a:rPr lang="en-US" sz="2000" baseline="30000" dirty="0">
                <a:solidFill>
                  <a:schemeClr val="tx1">
                    <a:lumMod val="95000"/>
                    <a:lumOff val="5000"/>
                  </a:schemeClr>
                </a:solidFill>
                <a:latin typeface="Arial" panose="020B0604020202020204" pitchFamily="34" charset="0"/>
                <a:cs typeface="Arial" panose="020B0604020202020204" pitchFamily="34" charset="0"/>
              </a:rPr>
              <a:t>2</a:t>
            </a:r>
            <a:r>
              <a:rPr lang="en-US" sz="2000" dirty="0">
                <a:solidFill>
                  <a:schemeClr val="tx1">
                    <a:lumMod val="95000"/>
                    <a:lumOff val="5000"/>
                  </a:schemeClr>
                </a:solidFill>
                <a:latin typeface="Arial" panose="020B0604020202020204" pitchFamily="34" charset="0"/>
                <a:cs typeface="Arial" panose="020B0604020202020204" pitchFamily="34" charset="0"/>
              </a:rPr>
              <a:t> in southeast Navarre.</a:t>
            </a:r>
            <a:r>
              <a:rPr lang="en-US" sz="2000" dirty="0">
                <a:latin typeface="Arial" panose="020B0604020202020204" pitchFamily="34" charset="0"/>
                <a:cs typeface="Arial" panose="020B0604020202020204" pitchFamily="34" charset="0"/>
              </a:rPr>
              <a:t> </a:t>
            </a:r>
            <a:r>
              <a:rPr lang="en-US" sz="2000" dirty="0">
                <a:solidFill>
                  <a:schemeClr val="tx1">
                    <a:lumMod val="95000"/>
                    <a:lumOff val="5000"/>
                  </a:schemeClr>
                </a:solidFill>
                <a:latin typeface="Arial" panose="020B0604020202020204" pitchFamily="34" charset="0"/>
                <a:cs typeface="Arial" panose="020B0604020202020204" pitchFamily="34" charset="0"/>
              </a:rPr>
              <a:t>I would love to visit this place because here in Slovakia, there’s no deserts or semi</a:t>
            </a:r>
            <a:r>
              <a:rPr lang="sk-SK" sz="2000" dirty="0">
                <a:solidFill>
                  <a:schemeClr val="tx1">
                    <a:lumMod val="95000"/>
                    <a:lumOff val="5000"/>
                  </a:schemeClr>
                </a:solidFill>
                <a:latin typeface="Arial" panose="020B0604020202020204" pitchFamily="34" charset="0"/>
                <a:cs typeface="Arial" panose="020B0604020202020204" pitchFamily="34" charset="0"/>
              </a:rPr>
              <a:t>-dese</a:t>
            </a:r>
            <a:r>
              <a:rPr lang="en-US" sz="2000" dirty="0" err="1">
                <a:solidFill>
                  <a:schemeClr val="tx1">
                    <a:lumMod val="95000"/>
                    <a:lumOff val="5000"/>
                  </a:schemeClr>
                </a:solidFill>
                <a:latin typeface="Arial" panose="020B0604020202020204" pitchFamily="34" charset="0"/>
                <a:cs typeface="Arial" panose="020B0604020202020204" pitchFamily="34" charset="0"/>
              </a:rPr>
              <a:t>rts</a:t>
            </a:r>
            <a:r>
              <a:rPr lang="en-US" sz="2000" dirty="0">
                <a:solidFill>
                  <a:schemeClr val="tx1">
                    <a:lumMod val="95000"/>
                    <a:lumOff val="5000"/>
                  </a:schemeClr>
                </a:solidFill>
                <a:latin typeface="Arial" panose="020B0604020202020204" pitchFamily="34" charset="0"/>
                <a:cs typeface="Arial" panose="020B0604020202020204" pitchFamily="34" charset="0"/>
              </a:rPr>
              <a:t>. It’s also very interesting because the soils are made up of clay, chalk, sandstone and have been eroded by water and wind creating surprising shapes, canyons, plateaus, tabular structures and isolated hills. </a:t>
            </a:r>
            <a:endParaRPr lang="sk-SK" sz="2000" dirty="0">
              <a:solidFill>
                <a:schemeClr val="tx1">
                  <a:lumMod val="95000"/>
                  <a:lumOff val="5000"/>
                </a:schemeClr>
              </a:solidFill>
              <a:latin typeface="Arial" panose="020B0604020202020204" pitchFamily="34" charset="0"/>
              <a:cs typeface="Arial" panose="020B0604020202020204" pitchFamily="34" charset="0"/>
            </a:endParaRPr>
          </a:p>
          <a:p>
            <a:pPr marL="0" indent="0">
              <a:buNone/>
            </a:pPr>
            <a:endParaRPr lang="sk-SK" sz="2000" b="1" cap="all"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115" y="3900883"/>
            <a:ext cx="3848796" cy="2590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3663156"/>
            <a:ext cx="3888432" cy="2827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69507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sz="quarter" idx="13"/>
          </p:nvPr>
        </p:nvSpPr>
        <p:spPr>
          <a:xfrm>
            <a:off x="395536" y="404664"/>
            <a:ext cx="8229600" cy="4525963"/>
          </a:xfrm>
        </p:spPr>
        <p:txBody>
          <a:bodyPr>
            <a:normAutofit/>
          </a:bodyPr>
          <a:lstStyle/>
          <a:p>
            <a:pPr marL="0" indent="0">
              <a:buNone/>
            </a:pPr>
            <a:r>
              <a:rPr lang="sk-SK" sz="2800" b="1" cap="all" dirty="0" err="1">
                <a:ln w="9000" cmpd="sng">
                  <a:solidFill>
                    <a:schemeClr val="accent4">
                      <a:shade val="50000"/>
                      <a:satMod val="120000"/>
                    </a:schemeClr>
                  </a:solidFill>
                  <a:prstDash val="solid"/>
                </a:ln>
                <a:solidFill>
                  <a:schemeClr val="tx1">
                    <a:lumMod val="75000"/>
                  </a:schemeClr>
                </a:solidFill>
                <a:effectLst>
                  <a:reflection blurRad="12700" stA="28000" endPos="45000" dist="1000" dir="5400000" sy="-100000" algn="bl" rotWithShape="0"/>
                </a:effectLst>
              </a:rPr>
              <a:t>Food</a:t>
            </a:r>
            <a:endParaRPr lang="en-US" sz="2800" b="1" cap="all" dirty="0">
              <a:ln w="9000" cmpd="sng">
                <a:solidFill>
                  <a:schemeClr val="accent4">
                    <a:shade val="50000"/>
                    <a:satMod val="120000"/>
                  </a:schemeClr>
                </a:solidFill>
                <a:prstDash val="solid"/>
              </a:ln>
              <a:solidFill>
                <a:schemeClr val="tx1">
                  <a:lumMod val="75000"/>
                </a:schemeClr>
              </a:solidFill>
              <a:effectLst>
                <a:reflection blurRad="12700" stA="28000" endPos="45000" dist="1000" dir="5400000" sy="-100000" algn="bl" rotWithShape="0"/>
              </a:effectLst>
            </a:endParaRPr>
          </a:p>
          <a:p>
            <a:pPr marL="0" indent="0">
              <a:buNone/>
            </a:pPr>
            <a:r>
              <a:rPr lang="en-US" sz="2000" dirty="0">
                <a:solidFill>
                  <a:schemeClr val="tx1"/>
                </a:solidFill>
                <a:latin typeface="Arial" panose="020B0604020202020204" pitchFamily="34" charset="0"/>
                <a:cs typeface="Arial" panose="020B0604020202020204" pitchFamily="34" charset="0"/>
              </a:rPr>
              <a:t>The most commonly served dish, </a:t>
            </a:r>
            <a:r>
              <a:rPr lang="en-US" sz="2000" b="1" dirty="0">
                <a:solidFill>
                  <a:schemeClr val="tx1"/>
                </a:solidFill>
                <a:latin typeface="Arial" panose="020B0604020202020204" pitchFamily="34" charset="0"/>
                <a:cs typeface="Arial" panose="020B0604020202020204" pitchFamily="34" charset="0"/>
              </a:rPr>
              <a:t>tortilla Espanola </a:t>
            </a:r>
            <a:r>
              <a:rPr lang="en-US" sz="2000" dirty="0">
                <a:solidFill>
                  <a:schemeClr val="tx1"/>
                </a:solidFill>
                <a:latin typeface="Arial" panose="020B0604020202020204" pitchFamily="34" charset="0"/>
                <a:cs typeface="Arial" panose="020B0604020202020204" pitchFamily="34" charset="0"/>
              </a:rPr>
              <a:t>is the </a:t>
            </a:r>
            <a:r>
              <a:rPr lang="sk-SK" sz="2000" dirty="0" err="1">
                <a:latin typeface="Arial" panose="020B0604020202020204" pitchFamily="34" charset="0"/>
                <a:cs typeface="Arial" panose="020B0604020202020204" pitchFamily="34" charset="0"/>
              </a:rPr>
              <a:t>S</a:t>
            </a:r>
            <a:r>
              <a:rPr lang="en-US" sz="2000" dirty="0" err="1">
                <a:solidFill>
                  <a:schemeClr val="tx1"/>
                </a:solidFill>
                <a:latin typeface="Arial" panose="020B0604020202020204" pitchFamily="34" charset="0"/>
                <a:cs typeface="Arial" panose="020B0604020202020204" pitchFamily="34" charset="0"/>
              </a:rPr>
              <a:t>panish</a:t>
            </a:r>
            <a:r>
              <a:rPr lang="en-US" sz="2000" dirty="0">
                <a:solidFill>
                  <a:schemeClr val="tx1"/>
                </a:solidFill>
                <a:latin typeface="Arial" panose="020B0604020202020204" pitchFamily="34" charset="0"/>
                <a:cs typeface="Arial" panose="020B0604020202020204" pitchFamily="34" charset="0"/>
              </a:rPr>
              <a:t> version of omelet</a:t>
            </a:r>
            <a:r>
              <a:rPr lang="en-US" sz="2000" dirty="0">
                <a:solidFill>
                  <a:schemeClr val="tx1">
                    <a:lumMod val="95000"/>
                    <a:lumOff val="5000"/>
                  </a:schemeClr>
                </a:solidFill>
                <a:latin typeface="Arial" panose="020B0604020202020204" pitchFamily="34" charset="0"/>
                <a:cs typeface="Arial" panose="020B0604020202020204" pitchFamily="34" charset="0"/>
              </a:rPr>
              <a:t>. It’s made with potatoes and eggs, along with onion for flavor. I don’t know if I would try this one, because I don’t like eggs. However </a:t>
            </a:r>
            <a:r>
              <a:rPr lang="en-US" sz="2000" b="1" dirty="0">
                <a:solidFill>
                  <a:schemeClr val="tx1">
                    <a:lumMod val="95000"/>
                    <a:lumOff val="5000"/>
                  </a:schemeClr>
                </a:solidFill>
                <a:latin typeface="Arial" panose="020B0604020202020204" pitchFamily="34" charset="0"/>
                <a:cs typeface="Arial" panose="020B0604020202020204" pitchFamily="34" charset="0"/>
              </a:rPr>
              <a:t>paella de </a:t>
            </a:r>
            <a:r>
              <a:rPr lang="en-US" sz="2000" b="1" dirty="0" err="1">
                <a:solidFill>
                  <a:schemeClr val="tx1">
                    <a:lumMod val="95000"/>
                    <a:lumOff val="5000"/>
                  </a:schemeClr>
                </a:solidFill>
                <a:latin typeface="Arial" panose="020B0604020202020204" pitchFamily="34" charset="0"/>
                <a:cs typeface="Arial" panose="020B0604020202020204" pitchFamily="34" charset="0"/>
              </a:rPr>
              <a:t>marisco</a:t>
            </a:r>
            <a:r>
              <a:rPr lang="en-US" sz="2000" b="1" dirty="0">
                <a:solidFill>
                  <a:schemeClr val="tx1">
                    <a:lumMod val="95000"/>
                    <a:lumOff val="5000"/>
                  </a:schemeClr>
                </a:solidFill>
                <a:latin typeface="Arial" panose="020B0604020202020204" pitchFamily="34" charset="0"/>
                <a:cs typeface="Arial" panose="020B0604020202020204" pitchFamily="34" charset="0"/>
              </a:rPr>
              <a:t> </a:t>
            </a:r>
            <a:r>
              <a:rPr lang="en-US" sz="2000" dirty="0">
                <a:solidFill>
                  <a:schemeClr val="tx1">
                    <a:lumMod val="95000"/>
                    <a:lumOff val="5000"/>
                  </a:schemeClr>
                </a:solidFill>
                <a:latin typeface="Arial" panose="020B0604020202020204" pitchFamily="34" charset="0"/>
                <a:cs typeface="Arial" panose="020B0604020202020204" pitchFamily="34" charset="0"/>
              </a:rPr>
              <a:t>seems pretty interesting. It’s rice mixed with rabbit, snails, and vegetables and cooked over an open fire. </a:t>
            </a:r>
            <a:r>
              <a:rPr lang="sk-SK" sz="2000" dirty="0">
                <a:solidFill>
                  <a:schemeClr val="tx1">
                    <a:lumMod val="95000"/>
                    <a:lumOff val="5000"/>
                  </a:schemeClr>
                </a:solidFill>
                <a:latin typeface="Arial" panose="020B0604020202020204" pitchFamily="34" charset="0"/>
                <a:cs typeface="Arial" panose="020B0604020202020204" pitchFamily="34" charset="0"/>
              </a:rPr>
              <a:t>I </a:t>
            </a:r>
            <a:r>
              <a:rPr lang="sk-SK" sz="2000" dirty="0" err="1">
                <a:solidFill>
                  <a:schemeClr val="tx1">
                    <a:lumMod val="95000"/>
                    <a:lumOff val="5000"/>
                  </a:schemeClr>
                </a:solidFill>
                <a:latin typeface="Arial" panose="020B0604020202020204" pitchFamily="34" charset="0"/>
                <a:cs typeface="Arial" panose="020B0604020202020204" pitchFamily="34" charset="0"/>
              </a:rPr>
              <a:t>would</a:t>
            </a:r>
            <a:r>
              <a:rPr lang="sk-SK" sz="2000" dirty="0">
                <a:solidFill>
                  <a:schemeClr val="tx1">
                    <a:lumMod val="95000"/>
                    <a:lumOff val="5000"/>
                  </a:schemeClr>
                </a:solidFill>
                <a:latin typeface="Arial" panose="020B0604020202020204" pitchFamily="34" charset="0"/>
                <a:cs typeface="Arial" panose="020B0604020202020204" pitchFamily="34" charset="0"/>
              </a:rPr>
              <a:t> </a:t>
            </a:r>
            <a:r>
              <a:rPr lang="sk-SK" sz="2000" dirty="0" err="1">
                <a:solidFill>
                  <a:schemeClr val="tx1">
                    <a:lumMod val="95000"/>
                    <a:lumOff val="5000"/>
                  </a:schemeClr>
                </a:solidFill>
                <a:latin typeface="Arial" panose="020B0604020202020204" pitchFamily="34" charset="0"/>
                <a:cs typeface="Arial" panose="020B0604020202020204" pitchFamily="34" charset="0"/>
              </a:rPr>
              <a:t>try</a:t>
            </a:r>
            <a:r>
              <a:rPr lang="sk-SK" sz="2000" dirty="0">
                <a:solidFill>
                  <a:schemeClr val="tx1">
                    <a:lumMod val="95000"/>
                    <a:lumOff val="5000"/>
                  </a:schemeClr>
                </a:solidFill>
                <a:latin typeface="Arial" panose="020B0604020202020204" pitchFamily="34" charset="0"/>
                <a:cs typeface="Arial" panose="020B0604020202020204" pitchFamily="34" charset="0"/>
              </a:rPr>
              <a:t> </a:t>
            </a:r>
            <a:r>
              <a:rPr lang="sk-SK" sz="2000" dirty="0" err="1">
                <a:solidFill>
                  <a:schemeClr val="tx1">
                    <a:lumMod val="95000"/>
                    <a:lumOff val="5000"/>
                  </a:schemeClr>
                </a:solidFill>
                <a:latin typeface="Arial" panose="020B0604020202020204" pitchFamily="34" charset="0"/>
                <a:cs typeface="Arial" panose="020B0604020202020204" pitchFamily="34" charset="0"/>
              </a:rPr>
              <a:t>this</a:t>
            </a:r>
            <a:r>
              <a:rPr lang="en-US" sz="2000" dirty="0">
                <a:solidFill>
                  <a:schemeClr val="tx1">
                    <a:lumMod val="95000"/>
                    <a:lumOff val="5000"/>
                  </a:schemeClr>
                </a:solidFill>
                <a:latin typeface="Arial" panose="020B0604020202020204" pitchFamily="34" charset="0"/>
                <a:cs typeface="Arial" panose="020B0604020202020204" pitchFamily="34" charset="0"/>
              </a:rPr>
              <a:t> meal because I’ve never had anything similar to this, for example I’ve never had snails. It has evolved into Spain’s most well-known dish, in which fish, shellfish, meat, pork, and chicken might be variously used. No matter what protein is added, no paella de </a:t>
            </a:r>
            <a:r>
              <a:rPr lang="en-US" sz="2000" dirty="0" err="1">
                <a:solidFill>
                  <a:schemeClr val="tx1">
                    <a:lumMod val="95000"/>
                    <a:lumOff val="5000"/>
                  </a:schemeClr>
                </a:solidFill>
                <a:latin typeface="Arial" panose="020B0604020202020204" pitchFamily="34" charset="0"/>
                <a:cs typeface="Arial" panose="020B0604020202020204" pitchFamily="34" charset="0"/>
              </a:rPr>
              <a:t>marisco</a:t>
            </a:r>
            <a:r>
              <a:rPr lang="en-US" sz="2000" dirty="0">
                <a:solidFill>
                  <a:schemeClr val="tx1">
                    <a:lumMod val="95000"/>
                    <a:lumOff val="5000"/>
                  </a:schemeClr>
                </a:solidFill>
                <a:latin typeface="Arial" panose="020B0604020202020204" pitchFamily="34" charset="0"/>
                <a:cs typeface="Arial" panose="020B0604020202020204" pitchFamily="34" charset="0"/>
              </a:rPr>
              <a:t> would be complete without its signature seasoning of saffron.</a:t>
            </a:r>
          </a:p>
          <a:p>
            <a:pPr marL="0" indent="0">
              <a:buNone/>
            </a:pPr>
            <a:endParaRPr lang="en-US" sz="17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0" indent="0">
              <a:buNone/>
            </a:pPr>
            <a:endParaRPr lang="sk-SK" sz="1700" dirty="0">
              <a:solidFill>
                <a:srgbClr val="C0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296" y="4465145"/>
            <a:ext cx="3236664" cy="215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6523" y="4269235"/>
            <a:ext cx="3168352" cy="2377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99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sz="quarter" idx="13"/>
          </p:nvPr>
        </p:nvSpPr>
        <p:spPr>
          <a:xfrm>
            <a:off x="395536" y="692696"/>
            <a:ext cx="8136904" cy="5544616"/>
          </a:xfrm>
        </p:spPr>
        <p:txBody>
          <a:bodyPr>
            <a:normAutofit/>
          </a:bodyPr>
          <a:lstStyle/>
          <a:p>
            <a:pPr marL="0" indent="0">
              <a:buNone/>
            </a:pPr>
            <a:r>
              <a:rPr lang="en-US" sz="2600" b="1" cap="all" dirty="0" err="1">
                <a:ln w="9000" cmpd="sng">
                  <a:solidFill>
                    <a:schemeClr val="accent4">
                      <a:shade val="50000"/>
                      <a:satMod val="120000"/>
                    </a:schemeClr>
                  </a:solidFill>
                  <a:prstDash val="solid"/>
                </a:ln>
                <a:solidFill>
                  <a:schemeClr val="tx1">
                    <a:lumMod val="75000"/>
                  </a:schemeClr>
                </a:solidFill>
                <a:effectLst>
                  <a:reflection blurRad="12700" stA="28000" endPos="45000" dist="1000" dir="5400000" sy="-100000" algn="bl" rotWithShape="0"/>
                </a:effectLst>
              </a:rPr>
              <a:t>Ar</a:t>
            </a:r>
            <a:r>
              <a:rPr lang="sk-SK" sz="2600" b="1" cap="all" dirty="0">
                <a:ln w="9000" cmpd="sng">
                  <a:solidFill>
                    <a:schemeClr val="accent4">
                      <a:shade val="50000"/>
                      <a:satMod val="120000"/>
                    </a:schemeClr>
                  </a:solidFill>
                  <a:prstDash val="solid"/>
                </a:ln>
                <a:solidFill>
                  <a:schemeClr val="tx1">
                    <a:lumMod val="75000"/>
                  </a:schemeClr>
                </a:solidFill>
                <a:effectLst>
                  <a:reflection blurRad="12700" stA="28000" endPos="45000" dist="1000" dir="5400000" sy="-100000" algn="bl" rotWithShape="0"/>
                </a:effectLst>
              </a:rPr>
              <a:t>t</a:t>
            </a:r>
          </a:p>
          <a:p>
            <a:pPr marL="0" indent="0">
              <a:buNone/>
            </a:pPr>
            <a:r>
              <a:rPr lang="sk-SK" sz="2000" spc="0" dirty="0" err="1">
                <a:latin typeface="Arial" panose="020B0604020202020204" pitchFamily="34" charset="0"/>
                <a:cs typeface="Arial" panose="020B0604020202020204" pitchFamily="34" charset="0"/>
              </a:rPr>
              <a:t>Art</a:t>
            </a:r>
            <a:r>
              <a:rPr lang="sk-SK" sz="2000" spc="0" dirty="0">
                <a:latin typeface="Arial" panose="020B0604020202020204" pitchFamily="34" charset="0"/>
                <a:cs typeface="Arial" panose="020B0604020202020204" pitchFamily="34" charset="0"/>
              </a:rPr>
              <a:t> </a:t>
            </a:r>
            <a:r>
              <a:rPr lang="sk-SK" sz="2000" spc="0" dirty="0" err="1">
                <a:latin typeface="Arial" panose="020B0604020202020204" pitchFamily="34" charset="0"/>
                <a:cs typeface="Arial" panose="020B0604020202020204" pitchFamily="34" charset="0"/>
              </a:rPr>
              <a:t>is</a:t>
            </a:r>
            <a:r>
              <a:rPr lang="sk-SK" sz="2000" spc="0" dirty="0">
                <a:latin typeface="Arial" panose="020B0604020202020204" pitchFamily="34" charset="0"/>
                <a:cs typeface="Arial" panose="020B0604020202020204" pitchFamily="34" charset="0"/>
              </a:rPr>
              <a:t> a </a:t>
            </a:r>
            <a:r>
              <a:rPr lang="sk-SK" sz="2000" spc="0" dirty="0" err="1">
                <a:latin typeface="Arial" panose="020B0604020202020204" pitchFamily="34" charset="0"/>
                <a:cs typeface="Arial" panose="020B0604020202020204" pitchFamily="34" charset="0"/>
              </a:rPr>
              <a:t>great</a:t>
            </a:r>
            <a:r>
              <a:rPr lang="sk-SK" sz="2000" spc="0"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way of expressing your inner feelings and emotions. Did you know that many painters used their works a protest against certain  events in Spanish history?</a:t>
            </a:r>
            <a:r>
              <a:rPr lang="en-US" sz="2000" dirty="0"/>
              <a:t> </a:t>
            </a:r>
            <a:r>
              <a:rPr lang="en-US" sz="2000" dirty="0">
                <a:latin typeface="Arial" panose="020B0604020202020204" pitchFamily="34" charset="0"/>
                <a:cs typeface="Arial" panose="020B0604020202020204" pitchFamily="34" charset="0"/>
              </a:rPr>
              <a:t>Picasso showed his outrage at the bombing at the small town Guernica during the Spanish civil war by painting </a:t>
            </a:r>
            <a:r>
              <a:rPr lang="en-US" sz="2000" b="1" i="1" dirty="0">
                <a:latin typeface="Arial" panose="020B0604020202020204" pitchFamily="34" charset="0"/>
                <a:cs typeface="Arial" panose="020B0604020202020204" pitchFamily="34" charset="0"/>
              </a:rPr>
              <a:t>Guernica. </a:t>
            </a:r>
            <a:r>
              <a:rPr lang="en-US" sz="2000" dirty="0" err="1">
                <a:latin typeface="Arial" panose="020B0604020202020204" pitchFamily="34" charset="0"/>
                <a:cs typeface="Arial" panose="020B0604020202020204" pitchFamily="34" charset="0"/>
              </a:rPr>
              <a:t>Wh</a:t>
            </a:r>
            <a:r>
              <a:rPr lang="sk-SK" sz="2000" dirty="0" err="1">
                <a:latin typeface="Arial" panose="020B0604020202020204" pitchFamily="34" charset="0"/>
                <a:cs typeface="Arial" panose="020B0604020202020204" pitchFamily="34" charset="0"/>
              </a:rPr>
              <a:t>at</a:t>
            </a:r>
            <a:r>
              <a:rPr lang="en-US" sz="2000" dirty="0">
                <a:latin typeface="Arial" panose="020B0604020202020204" pitchFamily="34" charset="0"/>
                <a:cs typeface="Arial" panose="020B0604020202020204" pitchFamily="34" charset="0"/>
              </a:rPr>
              <a:t> surprised me was that </a:t>
            </a:r>
            <a:r>
              <a:rPr lang="sk-SK" sz="2000" dirty="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large number of Spanish painters spent time in France, especially Paris, for example Pablo Picasso spent a lot of his time in there.</a:t>
            </a:r>
            <a:endParaRPr lang="sk-SK" sz="2000" b="1" i="1" cap="all" dirty="0">
              <a:ln w="9000" cmpd="sng">
                <a:solidFill>
                  <a:schemeClr val="accent4">
                    <a:shade val="50000"/>
                    <a:satMod val="120000"/>
                  </a:schemeClr>
                </a:solidFill>
                <a:prstDash val="solid"/>
              </a:ln>
              <a:solidFill>
                <a:schemeClr val="tx1">
                  <a:lumMod val="75000"/>
                </a:schemeClr>
              </a:solidFill>
              <a:effectLst>
                <a:reflection blurRad="12700" stA="28000" endPos="45000" dist="1000" dir="5400000" sy="-100000" algn="bl" rotWithShape="0"/>
              </a:effectLst>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717032"/>
            <a:ext cx="3960440" cy="235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BlokTextu 3"/>
          <p:cNvSpPr txBox="1"/>
          <p:nvPr/>
        </p:nvSpPr>
        <p:spPr>
          <a:xfrm>
            <a:off x="2771800" y="6146740"/>
            <a:ext cx="6264696" cy="369332"/>
          </a:xfrm>
          <a:prstGeom prst="rect">
            <a:avLst/>
          </a:prstGeom>
          <a:noFill/>
        </p:spPr>
        <p:txBody>
          <a:bodyPr wrap="square" rtlCol="0">
            <a:spAutoFit/>
          </a:bodyPr>
          <a:lstStyle/>
          <a:p>
            <a:r>
              <a:rPr lang="en-US" i="1" dirty="0">
                <a:latin typeface="Book Antiqua" panose="02040602050305030304" pitchFamily="18" charset="0"/>
              </a:rPr>
              <a:t>“art is a lie that makes us realize the truth”  - Pablo Picasso</a:t>
            </a:r>
            <a:endParaRPr lang="sk-SK" dirty="0">
              <a:latin typeface="Book Antiqua" panose="02040602050305030304" pitchFamily="18" charset="0"/>
            </a:endParaRPr>
          </a:p>
        </p:txBody>
      </p:sp>
    </p:spTree>
    <p:extLst>
      <p:ext uri="{BB962C8B-B14F-4D97-AF65-F5344CB8AC3E}">
        <p14:creationId xmlns:p14="http://schemas.microsoft.com/office/powerpoint/2010/main" val="772191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0"/>
            <a:ext cx="7924800" cy="1143000"/>
          </a:xfrm>
        </p:spPr>
        <p:txBody>
          <a:bodyPr/>
          <a:lstStyle/>
          <a:p>
            <a:r>
              <a:rPr lang="en-US" b="1" spc="0" dirty="0">
                <a:ln w="9000" cmpd="sng">
                  <a:solidFill>
                    <a:schemeClr val="accent4">
                      <a:shade val="50000"/>
                      <a:satMod val="120000"/>
                    </a:schemeClr>
                  </a:solidFill>
                  <a:prstDash val="solid"/>
                </a:ln>
                <a:solidFill>
                  <a:schemeClr val="tx1">
                    <a:lumMod val="75000"/>
                  </a:schemeClr>
                </a:solidFill>
                <a:effectLst>
                  <a:reflection blurRad="12700" stA="28000" endPos="45000" dist="1000" dir="5400000" sy="-100000" algn="bl" rotWithShape="0"/>
                </a:effectLst>
              </a:rPr>
              <a:t>culture</a:t>
            </a:r>
            <a:endParaRPr lang="sk-SK" b="1" spc="0" dirty="0">
              <a:ln w="9000" cmpd="sng">
                <a:solidFill>
                  <a:schemeClr val="accent4">
                    <a:shade val="50000"/>
                    <a:satMod val="120000"/>
                  </a:schemeClr>
                </a:solidFill>
                <a:prstDash val="solid"/>
              </a:ln>
              <a:solidFill>
                <a:schemeClr val="tx1">
                  <a:lumMod val="75000"/>
                </a:schemeClr>
              </a:solidFill>
              <a:effectLst>
                <a:reflection blurRad="12700" stA="28000" endPos="45000" dist="1000" dir="5400000" sy="-100000" algn="bl" rotWithShape="0"/>
              </a:effectLst>
            </a:endParaRPr>
          </a:p>
        </p:txBody>
      </p:sp>
      <p:sp>
        <p:nvSpPr>
          <p:cNvPr id="3" name="Zástupný symbol obsahu 2"/>
          <p:cNvSpPr>
            <a:spLocks noGrp="1"/>
          </p:cNvSpPr>
          <p:nvPr>
            <p:ph sz="quarter" idx="13"/>
          </p:nvPr>
        </p:nvSpPr>
        <p:spPr>
          <a:xfrm>
            <a:off x="585961" y="1124744"/>
            <a:ext cx="7924800" cy="4114800"/>
          </a:xfrm>
        </p:spPr>
        <p:txBody>
          <a:bodyPr/>
          <a:lstStyle/>
          <a:p>
            <a:pPr marL="0" indent="0">
              <a:buNone/>
            </a:pPr>
            <a:r>
              <a:rPr lang="en-US" dirty="0">
                <a:latin typeface="Arial" panose="020B0604020202020204" pitchFamily="34" charset="0"/>
                <a:cs typeface="Arial" panose="020B0604020202020204" pitchFamily="34" charset="0"/>
              </a:rPr>
              <a:t>When I think of stereotypical Spanish culture, I imagine flamenco dancing and bullfighting. But apparently these traditional elements of Spanish society are essentially regional in nature and are barely</a:t>
            </a:r>
            <a:r>
              <a:rPr lang="en-US" dirty="0"/>
              <a:t> </a:t>
            </a:r>
            <a:r>
              <a:rPr lang="en-US" dirty="0">
                <a:latin typeface="Arial" panose="020B0604020202020204" pitchFamily="34" charset="0"/>
                <a:cs typeface="Arial" panose="020B0604020202020204" pitchFamily="34" charset="0"/>
              </a:rPr>
              <a:t>part of daily life on a national scale.</a:t>
            </a: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Las </a:t>
            </a:r>
            <a:r>
              <a:rPr lang="en-US" b="1" dirty="0" err="1">
                <a:latin typeface="Arial" panose="020B0604020202020204" pitchFamily="34" charset="0"/>
                <a:cs typeface="Arial" panose="020B0604020202020204" pitchFamily="34" charset="0"/>
              </a:rPr>
              <a:t>Fallas</a:t>
            </a:r>
            <a:r>
              <a:rPr lang="en-US" b="1" dirty="0">
                <a:latin typeface="Arial" panose="020B0604020202020204" pitchFamily="34" charset="0"/>
                <a:cs typeface="Arial" panose="020B0604020202020204" pitchFamily="34" charset="0"/>
              </a:rPr>
              <a:t> festival </a:t>
            </a:r>
            <a:r>
              <a:rPr lang="sk-SK" b="1"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a:t>
            </a:r>
            <a:r>
              <a:rPr lang="sk-SK" b="1" dirty="0" err="1">
                <a:latin typeface="Arial" panose="020B0604020202020204" pitchFamily="34" charset="0"/>
                <a:cs typeface="Arial" panose="020B0604020202020204" pitchFamily="34" charset="0"/>
              </a:rPr>
              <a:t>Valenci</a:t>
            </a:r>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I have never been to a festival, but I would love to visit this one.</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The</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c</a:t>
            </a:r>
            <a:r>
              <a:rPr lang="en-US" dirty="0" err="1">
                <a:latin typeface="Arial" panose="020B0604020202020204" pitchFamily="34" charset="0"/>
                <a:cs typeface="Arial" panose="020B0604020202020204" pitchFamily="34" charset="0"/>
              </a:rPr>
              <a:t>razy</a:t>
            </a:r>
            <a:r>
              <a:rPr lang="en-US" dirty="0">
                <a:latin typeface="Arial" panose="020B0604020202020204" pitchFamily="34" charset="0"/>
                <a:cs typeface="Arial" panose="020B0604020202020204" pitchFamily="34" charset="0"/>
              </a:rPr>
              <a:t> amount of firecrackers being set off, </a:t>
            </a:r>
            <a:r>
              <a:rPr lang="sk-SK" dirty="0" err="1">
                <a:latin typeface="Arial" panose="020B0604020202020204" pitchFamily="34" charset="0"/>
                <a:cs typeface="Arial" panose="020B0604020202020204" pitchFamily="34" charset="0"/>
              </a:rPr>
              <a:t>the</a:t>
            </a:r>
            <a:r>
              <a:rPr lang="sk-SK"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strong rhythm that is created, </a:t>
            </a:r>
            <a:r>
              <a:rPr lang="sk-SK" dirty="0" err="1">
                <a:latin typeface="Arial" panose="020B0604020202020204" pitchFamily="34" charset="0"/>
                <a:cs typeface="Arial" panose="020B0604020202020204" pitchFamily="34" charset="0"/>
              </a:rPr>
              <a:t>the</a:t>
            </a:r>
            <a:r>
              <a:rPr lang="sk-SK"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biggest firework show during Las </a:t>
            </a:r>
            <a:r>
              <a:rPr lang="en-US" dirty="0" err="1">
                <a:latin typeface="Arial" panose="020B0604020202020204" pitchFamily="34" charset="0"/>
                <a:cs typeface="Arial" panose="020B0604020202020204" pitchFamily="34" charset="0"/>
              </a:rPr>
              <a:t>Fallas</a:t>
            </a:r>
            <a:r>
              <a:rPr lang="en-US" dirty="0">
                <a:latin typeface="Arial" panose="020B0604020202020204" pitchFamily="34" charset="0"/>
                <a:cs typeface="Arial" panose="020B0604020202020204" pitchFamily="34" charset="0"/>
              </a:rPr>
              <a:t> on 18</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M</a:t>
            </a:r>
            <a:r>
              <a:rPr lang="en-US" dirty="0">
                <a:latin typeface="Arial" panose="020B0604020202020204" pitchFamily="34" charset="0"/>
                <a:cs typeface="Arial" panose="020B0604020202020204" pitchFamily="34" charset="0"/>
              </a:rPr>
              <a:t>arch called </a:t>
            </a:r>
            <a:r>
              <a:rPr lang="en-US" i="1" dirty="0">
                <a:latin typeface="Arial" panose="020B0604020202020204" pitchFamily="34" charset="0"/>
                <a:cs typeface="Arial" panose="020B0604020202020204" pitchFamily="34" charset="0"/>
              </a:rPr>
              <a:t>night on fire </a:t>
            </a:r>
            <a:r>
              <a:rPr lang="en-US" dirty="0">
                <a:latin typeface="Arial" panose="020B0604020202020204" pitchFamily="34" charset="0"/>
                <a:cs typeface="Arial" panose="020B0604020202020204" pitchFamily="34" charset="0"/>
              </a:rPr>
              <a:t>seems very interesting to me and if I ever come to Valencia I would definitely visit this festival.</a:t>
            </a:r>
            <a:endParaRPr lang="sk-SK" i="1"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293096"/>
            <a:ext cx="3456384" cy="2302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076770"/>
            <a:ext cx="3362697" cy="2519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69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sz="quarter" idx="13"/>
          </p:nvPr>
        </p:nvSpPr>
        <p:spPr>
          <a:xfrm>
            <a:off x="2123728" y="2996952"/>
            <a:ext cx="5554960" cy="604664"/>
          </a:xfrm>
        </p:spPr>
        <p:txBody>
          <a:bodyPr/>
          <a:lstStyle/>
          <a:p>
            <a:pPr marL="0" indent="0">
              <a:buNone/>
            </a:pPr>
            <a:r>
              <a:rPr lang="en-US" sz="2800" b="1" cap="all" dirty="0">
                <a:ln w="9000" cmpd="sng">
                  <a:solidFill>
                    <a:schemeClr val="accent4">
                      <a:shade val="50000"/>
                      <a:satMod val="120000"/>
                    </a:schemeClr>
                  </a:solidFill>
                  <a:prstDash val="solid"/>
                </a:ln>
                <a:solidFill>
                  <a:schemeClr val="tx1">
                    <a:lumMod val="75000"/>
                  </a:schemeClr>
                </a:solidFill>
                <a:effectLst>
                  <a:reflection blurRad="12700" stA="28000" endPos="45000" dist="1000" dir="5400000" sy="-100000" algn="bl" rotWithShape="0"/>
                </a:effectLst>
              </a:rPr>
              <a:t>thanks for your attention</a:t>
            </a:r>
            <a:endParaRPr lang="sk-SK" sz="2800" b="1" cap="all" dirty="0">
              <a:ln w="9000" cmpd="sng">
                <a:solidFill>
                  <a:schemeClr val="accent4">
                    <a:shade val="50000"/>
                    <a:satMod val="120000"/>
                  </a:schemeClr>
                </a:solidFill>
                <a:prstDash val="solid"/>
              </a:ln>
              <a:solidFill>
                <a:schemeClr val="tx1">
                  <a:lumMod val="75000"/>
                </a:schemeClr>
              </a:solidFill>
              <a:effectLst>
                <a:reflection blurRad="12700" stA="28000" endPos="45000" dist="1000" dir="5400000" sy="-100000" algn="bl" rotWithShape="0"/>
              </a:effectLst>
            </a:endParaRPr>
          </a:p>
          <a:p>
            <a:endParaRPr lang="sk-SK" dirty="0"/>
          </a:p>
        </p:txBody>
      </p:sp>
      <p:sp>
        <p:nvSpPr>
          <p:cNvPr id="4" name="BlokTextu 3"/>
          <p:cNvSpPr txBox="1"/>
          <p:nvPr/>
        </p:nvSpPr>
        <p:spPr>
          <a:xfrm>
            <a:off x="3955232" y="6021288"/>
            <a:ext cx="5184576" cy="338554"/>
          </a:xfrm>
          <a:prstGeom prst="rect">
            <a:avLst/>
          </a:prstGeom>
          <a:noFill/>
        </p:spPr>
        <p:txBody>
          <a:bodyPr wrap="square" rtlCol="0">
            <a:spAutoFit/>
          </a:bodyPr>
          <a:lstStyle/>
          <a:p>
            <a:r>
              <a:rPr lang="sk-SK" sz="1600" dirty="0" err="1"/>
              <a:t>Sources</a:t>
            </a:r>
            <a:r>
              <a:rPr lang="sk-SK" sz="1600" dirty="0"/>
              <a:t>: </a:t>
            </a:r>
            <a:r>
              <a:rPr lang="sk-SK" sz="1600" dirty="0" err="1"/>
              <a:t>wikipedia</a:t>
            </a:r>
            <a:r>
              <a:rPr lang="sk-SK" sz="1600" dirty="0"/>
              <a:t>, https://www.kids-world-travel-guide.com</a:t>
            </a:r>
          </a:p>
        </p:txBody>
      </p:sp>
    </p:spTree>
    <p:extLst>
      <p:ext uri="{BB962C8B-B14F-4D97-AF65-F5344CB8AC3E}">
        <p14:creationId xmlns:p14="http://schemas.microsoft.com/office/powerpoint/2010/main" val="2891954486"/>
      </p:ext>
    </p:extLst>
  </p:cSld>
  <p:clrMapOvr>
    <a:masterClrMapping/>
  </p:clrMapOvr>
</p:sld>
</file>

<file path=ppt/theme/theme1.xml><?xml version="1.0" encoding="utf-8"?>
<a:theme xmlns:a="http://schemas.openxmlformats.org/drawingml/2006/main" name="Horizont">
  <a:themeElements>
    <a:clrScheme name="Horiz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9799</TotalTime>
  <Words>524</Words>
  <Application>Microsoft Office PowerPoint</Application>
  <PresentationFormat>Prezentácia na obrazovke (4:3)</PresentationFormat>
  <Paragraphs>21</Paragraphs>
  <Slides>7</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7</vt:i4>
      </vt:variant>
    </vt:vector>
  </HeadingPairs>
  <TitlesOfParts>
    <vt:vector size="11" baseType="lpstr">
      <vt:lpstr>Arial</vt:lpstr>
      <vt:lpstr>Arial Narrow</vt:lpstr>
      <vt:lpstr>Book Antiqua</vt:lpstr>
      <vt:lpstr>Horizont</vt:lpstr>
      <vt:lpstr>SPAIN</vt:lpstr>
      <vt:lpstr>Basic facts</vt:lpstr>
      <vt:lpstr>Prezentácia programu PowerPoint</vt:lpstr>
      <vt:lpstr>Prezentácia programu PowerPoint</vt:lpstr>
      <vt:lpstr>Prezentácia programu PowerPoint</vt:lpstr>
      <vt:lpstr>culture</vt:lpstr>
      <vt:lpstr>Prezentácia programu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SPAIN</dc:title>
  <dc:creator>Marek</dc:creator>
  <cp:lastModifiedBy>Kabinet prístavba</cp:lastModifiedBy>
  <cp:revision>35</cp:revision>
  <dcterms:created xsi:type="dcterms:W3CDTF">2020-10-26T16:22:02Z</dcterms:created>
  <dcterms:modified xsi:type="dcterms:W3CDTF">2020-12-07T08:18:36Z</dcterms:modified>
</cp:coreProperties>
</file>